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sldIdLst>
    <p:sldId id="256" r:id="rId2"/>
    <p:sldId id="257" r:id="rId3"/>
    <p:sldId id="304" r:id="rId4"/>
    <p:sldId id="258" r:id="rId5"/>
    <p:sldId id="305" r:id="rId6"/>
    <p:sldId id="282" r:id="rId7"/>
    <p:sldId id="284" r:id="rId8"/>
    <p:sldId id="283" r:id="rId9"/>
    <p:sldId id="297" r:id="rId10"/>
    <p:sldId id="286" r:id="rId11"/>
    <p:sldId id="306" r:id="rId12"/>
    <p:sldId id="271" r:id="rId13"/>
    <p:sldId id="291" r:id="rId14"/>
    <p:sldId id="266" r:id="rId15"/>
    <p:sldId id="263" r:id="rId16"/>
    <p:sldId id="287" r:id="rId17"/>
    <p:sldId id="265" r:id="rId18"/>
    <p:sldId id="289" r:id="rId19"/>
    <p:sldId id="290" r:id="rId20"/>
    <p:sldId id="302" r:id="rId21"/>
    <p:sldId id="309" r:id="rId22"/>
    <p:sldId id="307" r:id="rId23"/>
    <p:sldId id="308" r:id="rId24"/>
    <p:sldId id="293" r:id="rId25"/>
    <p:sldId id="294" r:id="rId26"/>
    <p:sldId id="295" r:id="rId27"/>
    <p:sldId id="300" r:id="rId28"/>
    <p:sldId id="298" r:id="rId29"/>
    <p:sldId id="301" r:id="rId30"/>
    <p:sldId id="303" r:id="rId31"/>
    <p:sldId id="273" r:id="rId32"/>
    <p:sldId id="279" r:id="rId33"/>
    <p:sldId id="274" r:id="rId34"/>
    <p:sldId id="275" r:id="rId35"/>
    <p:sldId id="310" r:id="rId36"/>
    <p:sldId id="311" r:id="rId37"/>
    <p:sldId id="312" r:id="rId38"/>
    <p:sldId id="280" r:id="rId39"/>
    <p:sldId id="277" r:id="rId40"/>
    <p:sldId id="262" r:id="rId41"/>
    <p:sldId id="27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74"/>
    <p:restoredTop sz="94726"/>
  </p:normalViewPr>
  <p:slideViewPr>
    <p:cSldViewPr snapToGrid="0">
      <p:cViewPr varScale="1">
        <p:scale>
          <a:sx n="93" d="100"/>
          <a:sy n="93" d="100"/>
        </p:scale>
        <p:origin x="216"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39128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2684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636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93019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5513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5299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1129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0083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96441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4817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25119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82000"/>
                  </a:schemeClr>
                </a:solidFill>
                <a:latin typeface="Times New Roman" panose="02020603050405020304" pitchFamily="18" charset="0"/>
              </a:defRPr>
            </a:lvl1pPr>
          </a:lstStyle>
          <a:p>
            <a:fld id="{C764DE79-268F-4C1A-8933-263129D2AF90}" type="datetimeFigureOut">
              <a:rPr lang="en-US" smtClean="0"/>
              <a:pPr/>
              <a:t>12/12/24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82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82000"/>
                  </a:schemeClr>
                </a:solidFill>
                <a:latin typeface="Times New Roman" panose="02020603050405020304" pitchFamily="18"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4897763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b="0" i="0" kern="1200">
          <a:solidFill>
            <a:schemeClr val="tx1"/>
          </a:solidFill>
          <a:latin typeface="Times New Roman" panose="0202060305040502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datasets/laurindogarcia/covid-19-race-gender-poverty-risk-us-county"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DB19-C85E-56C9-1B72-920236F9ADC1}"/>
              </a:ext>
            </a:extLst>
          </p:cNvPr>
          <p:cNvSpPr>
            <a:spLocks noGrp="1"/>
          </p:cNvSpPr>
          <p:nvPr>
            <p:ph type="ctrTitle"/>
          </p:nvPr>
        </p:nvSpPr>
        <p:spPr>
          <a:xfrm>
            <a:off x="1707996" y="665163"/>
            <a:ext cx="8776008" cy="2349771"/>
          </a:xfrm>
        </p:spPr>
        <p:txBody>
          <a:bodyPr>
            <a:normAutofit/>
          </a:bodyPr>
          <a:lstStyle/>
          <a:p>
            <a:r>
              <a:rPr lang="en-US" sz="3200" dirty="0">
                <a:latin typeface="Times New Roman" panose="02020603050405020304" pitchFamily="18" charset="0"/>
                <a:ea typeface="+mj-lt"/>
                <a:cs typeface="Times New Roman" panose="02020603050405020304" pitchFamily="18" charset="0"/>
              </a:rPr>
              <a:t>Analyzing the Impact of Demographic, Socioeconomic, and Racial Factors on COVID-19 Risk and Outcomes in U.S. Counties</a:t>
            </a:r>
            <a:endParaRPr lang="en-US" sz="32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A99AE68-FF4B-5EC4-C895-6EB1016540C7}"/>
              </a:ext>
            </a:extLst>
          </p:cNvPr>
          <p:cNvSpPr>
            <a:spLocks noGrp="1"/>
          </p:cNvSpPr>
          <p:nvPr>
            <p:ph type="subTitle" idx="1"/>
          </p:nvPr>
        </p:nvSpPr>
        <p:spPr>
          <a:xfrm>
            <a:off x="622950" y="4693041"/>
            <a:ext cx="10410566" cy="1892599"/>
          </a:xfrm>
        </p:spPr>
        <p:txBody>
          <a:bodyPr vert="horz" lIns="91440" tIns="45720" rIns="91440" bIns="45720" rtlCol="0" anchor="t">
            <a:normAutofit fontScale="92500" lnSpcReduction="10000"/>
          </a:bodyPr>
          <a:lstStyle/>
          <a:p>
            <a:pPr algn="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Team Members</a:t>
            </a:r>
            <a:r>
              <a:rPr lang="en-US" sz="200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mn-lt"/>
                <a:cs typeface="Times New Roman" panose="02020603050405020304" pitchFamily="18" charset="0"/>
              </a:rPr>
              <a:t>                                                </a:t>
            </a:r>
            <a:r>
              <a:rPr lang="en-US" sz="2000" dirty="0" err="1">
                <a:latin typeface="Times New Roman" panose="02020603050405020304" pitchFamily="18" charset="0"/>
                <a:ea typeface="+mn-lt"/>
                <a:cs typeface="Times New Roman" panose="02020603050405020304" pitchFamily="18" charset="0"/>
              </a:rPr>
              <a:t>Aakriti</a:t>
            </a:r>
            <a:r>
              <a:rPr lang="en-US" sz="2000" dirty="0">
                <a:latin typeface="Times New Roman" panose="02020603050405020304" pitchFamily="18" charset="0"/>
                <a:ea typeface="+mn-lt"/>
                <a:cs typeface="Times New Roman" panose="02020603050405020304" pitchFamily="18" charset="0"/>
              </a:rPr>
              <a:t> Bhandari,</a:t>
            </a:r>
          </a:p>
          <a:p>
            <a:pPr algn="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mn-lt"/>
                <a:cs typeface="Times New Roman" panose="02020603050405020304" pitchFamily="18" charset="0"/>
              </a:rPr>
              <a:t>                                                 Sai </a:t>
            </a:r>
            <a:r>
              <a:rPr lang="en-US" sz="2000" dirty="0" err="1">
                <a:latin typeface="Times New Roman" panose="02020603050405020304" pitchFamily="18" charset="0"/>
                <a:ea typeface="+mn-lt"/>
                <a:cs typeface="Times New Roman" panose="02020603050405020304" pitchFamily="18" charset="0"/>
              </a:rPr>
              <a:t>Sathvik</a:t>
            </a:r>
            <a:r>
              <a:rPr lang="en-US" sz="2000" dirty="0">
                <a:latin typeface="Times New Roman" panose="02020603050405020304" pitchFamily="18" charset="0"/>
                <a:ea typeface="+mn-lt"/>
                <a:cs typeface="Times New Roman" panose="02020603050405020304" pitchFamily="18" charset="0"/>
              </a:rPr>
              <a:t> </a:t>
            </a:r>
            <a:r>
              <a:rPr lang="en-US" sz="2000" dirty="0" err="1">
                <a:latin typeface="Times New Roman" panose="02020603050405020304" pitchFamily="18" charset="0"/>
                <a:ea typeface="+mn-lt"/>
                <a:cs typeface="Times New Roman" panose="02020603050405020304" pitchFamily="18" charset="0"/>
              </a:rPr>
              <a:t>Appagana</a:t>
            </a:r>
            <a:r>
              <a:rPr lang="en-US" sz="2000" dirty="0">
                <a:latin typeface="Times New Roman" panose="02020603050405020304" pitchFamily="18" charset="0"/>
                <a:ea typeface="+mn-lt"/>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mn-lt"/>
                <a:cs typeface="Times New Roman" panose="02020603050405020304" pitchFamily="18" charset="0"/>
              </a:rPr>
              <a:t>                                                         Sai Srilekha </a:t>
            </a:r>
            <a:r>
              <a:rPr lang="en-US" sz="2000" dirty="0" err="1">
                <a:latin typeface="Times New Roman" panose="02020603050405020304" pitchFamily="18" charset="0"/>
                <a:ea typeface="+mn-lt"/>
                <a:cs typeface="Times New Roman" panose="02020603050405020304" pitchFamily="18" charset="0"/>
              </a:rPr>
              <a:t>Aluru</a:t>
            </a:r>
            <a:r>
              <a:rPr lang="en-US" sz="2000" dirty="0">
                <a:latin typeface="Times New Roman" panose="02020603050405020304" pitchFamily="18" charset="0"/>
                <a:ea typeface="+mn-lt"/>
                <a:cs typeface="Times New Roman" panose="02020603050405020304" pitchFamily="18" charset="0"/>
              </a:rPr>
              <a:t>,</a:t>
            </a:r>
          </a:p>
          <a:p>
            <a:pPr algn="r"/>
            <a:r>
              <a:rPr lang="en-US" sz="2000" dirty="0">
                <a:latin typeface="Times New Roman" panose="02020603050405020304" pitchFamily="18" charset="0"/>
                <a:ea typeface="+mn-lt"/>
                <a:cs typeface="Times New Roman" panose="02020603050405020304" pitchFamily="18" charset="0"/>
              </a:rPr>
              <a:t>                                                                     Sri Jahnavi Adusumilli.</a:t>
            </a:r>
            <a:endParaRPr lang="en-US"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686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F5A5D45-B4CC-7456-00A1-7955BA6795AA}"/>
              </a:ext>
            </a:extLst>
          </p:cNvPr>
          <p:cNvPicPr>
            <a:picLocks noGrp="1" noChangeAspect="1"/>
          </p:cNvPicPr>
          <p:nvPr>
            <p:ph idx="1"/>
          </p:nvPr>
        </p:nvPicPr>
        <p:blipFill>
          <a:blip r:embed="rId2"/>
          <a:stretch>
            <a:fillRect/>
          </a:stretch>
        </p:blipFill>
        <p:spPr>
          <a:xfrm>
            <a:off x="1767193" y="1478776"/>
            <a:ext cx="8625189" cy="3964185"/>
          </a:xfrm>
        </p:spPr>
      </p:pic>
      <p:sp>
        <p:nvSpPr>
          <p:cNvPr id="5" name="Content Placeholder 9">
            <a:extLst>
              <a:ext uri="{FF2B5EF4-FFF2-40B4-BE49-F238E27FC236}">
                <a16:creationId xmlns:a16="http://schemas.microsoft.com/office/drawing/2014/main" id="{FCC59BD2-663A-801B-6516-BDE707B89254}"/>
              </a:ext>
            </a:extLst>
          </p:cNvPr>
          <p:cNvSpPr txBox="1">
            <a:spLocks/>
          </p:cNvSpPr>
          <p:nvPr/>
        </p:nvSpPr>
        <p:spPr>
          <a:xfrm>
            <a:off x="1184072" y="5759922"/>
            <a:ext cx="10337260" cy="56836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rPr>
              <a:t>We identified the descriptive statistics of each variable using the summary() function. These statistics include mean, median, minimum value, maximum value, 1st and 3rd quartiles.</a:t>
            </a:r>
            <a:endParaRPr lang="en-US" sz="2400" dirty="0">
              <a:latin typeface="Times New Roman" panose="02020603050405020304" pitchFamily="18" charset="0"/>
              <a:ea typeface="+mn-lt"/>
              <a:cs typeface="Times New Roman" panose="02020603050405020304" pitchFamily="18" charset="0"/>
            </a:endParaRPr>
          </a:p>
        </p:txBody>
      </p:sp>
      <p:sp>
        <p:nvSpPr>
          <p:cNvPr id="3" name="Title 1">
            <a:extLst>
              <a:ext uri="{FF2B5EF4-FFF2-40B4-BE49-F238E27FC236}">
                <a16:creationId xmlns:a16="http://schemas.microsoft.com/office/drawing/2014/main" id="{CE458EA6-6B8D-4347-3E65-AACA10F047D9}"/>
              </a:ext>
            </a:extLst>
          </p:cNvPr>
          <p:cNvSpPr>
            <a:spLocks noGrp="1"/>
          </p:cNvSpPr>
          <p:nvPr>
            <p:ph type="title"/>
          </p:nvPr>
        </p:nvSpPr>
        <p:spPr>
          <a:xfrm>
            <a:off x="840610" y="520826"/>
            <a:ext cx="10029217" cy="720287"/>
          </a:xfrm>
        </p:spPr>
        <p:txBody>
          <a:bodyPr>
            <a:normAutofit/>
          </a:bodyPr>
          <a:lstStyle/>
          <a:p>
            <a:r>
              <a:rPr lang="en-US" sz="3600" b="1" dirty="0">
                <a:ea typeface="+mj-lt"/>
                <a:cs typeface="Times New Roman" panose="02020603050405020304" pitchFamily="18" charset="0"/>
              </a:rPr>
              <a:t>DESCRIPTIVE STATISTICS</a:t>
            </a:r>
            <a:endParaRPr lang="en-US" sz="3600" b="1" dirty="0"/>
          </a:p>
        </p:txBody>
      </p:sp>
    </p:spTree>
    <p:extLst>
      <p:ext uri="{BB962C8B-B14F-4D97-AF65-F5344CB8AC3E}">
        <p14:creationId xmlns:p14="http://schemas.microsoft.com/office/powerpoint/2010/main" val="179789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01EDB-5E86-517C-5FCB-011D95C7B1EA}"/>
              </a:ext>
            </a:extLst>
          </p:cNvPr>
          <p:cNvSpPr>
            <a:spLocks noGrp="1"/>
          </p:cNvSpPr>
          <p:nvPr>
            <p:ph type="title"/>
          </p:nvPr>
        </p:nvSpPr>
        <p:spPr/>
        <p:txBody>
          <a:bodyPr>
            <a:normAutofit/>
          </a:bodyPr>
          <a:lstStyle/>
          <a:p>
            <a:r>
              <a:rPr lang="en-US" sz="3600" b="1" dirty="0"/>
              <a:t>EXPLORATORY DATA ANALYSIS</a:t>
            </a:r>
          </a:p>
        </p:txBody>
      </p:sp>
      <p:sp>
        <p:nvSpPr>
          <p:cNvPr id="3" name="Content Placeholder 2">
            <a:extLst>
              <a:ext uri="{FF2B5EF4-FFF2-40B4-BE49-F238E27FC236}">
                <a16:creationId xmlns:a16="http://schemas.microsoft.com/office/drawing/2014/main" id="{C032D681-A185-B5B8-FADE-CBE85A4FBE7A}"/>
              </a:ext>
            </a:extLst>
          </p:cNvPr>
          <p:cNvSpPr>
            <a:spLocks noGrp="1"/>
          </p:cNvSpPr>
          <p:nvPr>
            <p:ph idx="1"/>
          </p:nvPr>
        </p:nvSpPr>
        <p:spPr/>
        <p:txBody>
          <a:bodyPr vert="horz" lIns="91440" tIns="45720" rIns="91440" bIns="45720" rtlCol="0" anchor="t">
            <a:normAutofit/>
          </a:bodyPr>
          <a:lstStyle/>
          <a:p>
            <a:r>
              <a:rPr lang="en-US" sz="2400" dirty="0">
                <a:cs typeface="Times New Roman"/>
              </a:rPr>
              <a:t>Histograms are used to show the distribution of continuous variables like COVID-19 cases and deaths</a:t>
            </a:r>
            <a:endParaRPr lang="en-US" sz="2400" dirty="0"/>
          </a:p>
          <a:p>
            <a:r>
              <a:rPr lang="en-US" sz="2400" dirty="0">
                <a:cs typeface="Times New Roman"/>
              </a:rPr>
              <a:t>Bar charts are used to visualize categorical variables like risk categories.</a:t>
            </a:r>
          </a:p>
          <a:p>
            <a:r>
              <a:rPr lang="en-US" sz="2400" dirty="0">
                <a:cs typeface="Times New Roman"/>
              </a:rPr>
              <a:t>Scatter plots are plotted to visualize the relationships between poverty and COVID-19 cases, poverty and population and population size and deaths </a:t>
            </a:r>
          </a:p>
          <a:p>
            <a:r>
              <a:rPr lang="en-US" sz="2400" dirty="0">
                <a:cs typeface="Times New Roman"/>
              </a:rPr>
              <a:t>The distribution of Population and Poverty across various states respectively is visualized through bar charts.</a:t>
            </a:r>
          </a:p>
          <a:p>
            <a:r>
              <a:rPr lang="en-US" sz="2400" dirty="0">
                <a:cs typeface="Times New Roman"/>
              </a:rPr>
              <a:t>A Pie chart is used to visualize all the states in the dataset</a:t>
            </a:r>
          </a:p>
          <a:p>
            <a:r>
              <a:rPr lang="en-US" sz="2400" dirty="0">
                <a:cs typeface="Times New Roman"/>
              </a:rPr>
              <a:t>Bar charts were plotted to visualize r</a:t>
            </a:r>
            <a:r>
              <a:rPr lang="en-US" sz="2000" dirty="0">
                <a:cs typeface="Times New Roman" panose="02020603050405020304" pitchFamily="18" charset="0"/>
              </a:rPr>
              <a:t>acial and gender distribution across different states</a:t>
            </a:r>
            <a:endParaRPr lang="en-US" sz="2000" dirty="0">
              <a:cs typeface="Times New Roman"/>
            </a:endParaRPr>
          </a:p>
          <a:p>
            <a:endParaRPr lang="en-US" sz="2400" dirty="0">
              <a:cs typeface="Times New Roman"/>
            </a:endParaRPr>
          </a:p>
        </p:txBody>
      </p:sp>
    </p:spTree>
    <p:extLst>
      <p:ext uri="{BB962C8B-B14F-4D97-AF65-F5344CB8AC3E}">
        <p14:creationId xmlns:p14="http://schemas.microsoft.com/office/powerpoint/2010/main" val="2692166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C2ED00-D6D3-F68C-98CF-2A53E1E50765}"/>
              </a:ext>
            </a:extLst>
          </p:cNvPr>
          <p:cNvSpPr>
            <a:spLocks noGrp="1"/>
          </p:cNvSpPr>
          <p:nvPr>
            <p:ph idx="1"/>
          </p:nvPr>
        </p:nvSpPr>
        <p:spPr>
          <a:xfrm>
            <a:off x="230662" y="229546"/>
            <a:ext cx="11359975" cy="6070984"/>
          </a:xfrm>
        </p:spPr>
        <p:txBody>
          <a:bodyPr vert="horz" lIns="91440" tIns="45720" rIns="91440" bIns="45720" rtlCol="0" anchor="t">
            <a:normAutofit/>
          </a:bodyPr>
          <a:lstStyle/>
          <a:p>
            <a:pPr marL="0" indent="0">
              <a:buNone/>
            </a:pPr>
            <a:r>
              <a:rPr lang="en-US" sz="2000" b="1" dirty="0">
                <a:cs typeface="Times New Roman" panose="02020603050405020304" pitchFamily="18" charset="0"/>
              </a:rPr>
              <a:t>Distribution of COVID-19 Cases:</a:t>
            </a:r>
            <a:endParaRPr lang="en-US" sz="2000" dirty="0">
              <a:cs typeface="Times New Roman" panose="02020603050405020304" pitchFamily="18" charset="0"/>
            </a:endParaRPr>
          </a:p>
          <a:p>
            <a:pPr marL="0" indent="0">
              <a:buNone/>
            </a:pPr>
            <a:r>
              <a:rPr lang="en-US" sz="2000" dirty="0">
                <a:cs typeface="Times New Roman" panose="02020603050405020304" pitchFamily="18" charset="0"/>
              </a:rPr>
              <a:t>The distribution of COVID-19 cases in U.S. counties is not uniform. Most counties report </a:t>
            </a:r>
            <a:r>
              <a:rPr lang="en-US" sz="2000" dirty="0">
                <a:ea typeface="+mn-lt"/>
                <a:cs typeface="Times New Roman" panose="02020603050405020304" pitchFamily="18" charset="0"/>
              </a:rPr>
              <a:t>the majority of data points cluster around a central value, with fewer points appearing as you move away from the center in both directions. </a:t>
            </a:r>
            <a:r>
              <a:rPr lang="en-US" sz="2000" dirty="0">
                <a:cs typeface="Times New Roman" panose="02020603050405020304" pitchFamily="18" charset="0"/>
              </a:rPr>
              <a:t>This indicates that the pandemic's impact was widespread but varied, with some areas experiencing more severe outbreaks.</a:t>
            </a:r>
          </a:p>
          <a:p>
            <a:endParaRPr lang="en-US" sz="2000" dirty="0">
              <a:cs typeface="Times New Roman" panose="02020603050405020304" pitchFamily="18" charset="0"/>
            </a:endParaRPr>
          </a:p>
          <a:p>
            <a:endParaRPr lang="en-US" sz="2000" dirty="0">
              <a:cs typeface="Times New Roman" panose="02020603050405020304" pitchFamily="18" charset="0"/>
            </a:endParaRPr>
          </a:p>
        </p:txBody>
      </p:sp>
      <p:pic>
        <p:nvPicPr>
          <p:cNvPr id="4" name="Picture 3" descr="A graph of covid-19 cases&#10;&#10;Description automatically generated">
            <a:extLst>
              <a:ext uri="{FF2B5EF4-FFF2-40B4-BE49-F238E27FC236}">
                <a16:creationId xmlns:a16="http://schemas.microsoft.com/office/drawing/2014/main" id="{47CE792C-6CD9-300A-6D1E-363460ECE6F0}"/>
              </a:ext>
            </a:extLst>
          </p:cNvPr>
          <p:cNvPicPr>
            <a:picLocks noChangeAspect="1"/>
          </p:cNvPicPr>
          <p:nvPr/>
        </p:nvPicPr>
        <p:blipFill>
          <a:blip r:embed="rId2"/>
          <a:srcRect l="2016" r="-155" b="-297"/>
          <a:stretch/>
        </p:blipFill>
        <p:spPr>
          <a:xfrm>
            <a:off x="1536100" y="2586552"/>
            <a:ext cx="9119680" cy="4042997"/>
          </a:xfrm>
          <a:prstGeom prst="rect">
            <a:avLst/>
          </a:prstGeom>
        </p:spPr>
      </p:pic>
    </p:spTree>
    <p:extLst>
      <p:ext uri="{BB962C8B-B14F-4D97-AF65-F5344CB8AC3E}">
        <p14:creationId xmlns:p14="http://schemas.microsoft.com/office/powerpoint/2010/main" val="2495698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1CD947-C243-E5EA-6250-618856FDAF51}"/>
              </a:ext>
            </a:extLst>
          </p:cNvPr>
          <p:cNvPicPr>
            <a:picLocks noGrp="1" noChangeAspect="1"/>
          </p:cNvPicPr>
          <p:nvPr>
            <p:ph idx="1"/>
          </p:nvPr>
        </p:nvPicPr>
        <p:blipFill>
          <a:blip r:embed="rId2"/>
          <a:stretch>
            <a:fillRect/>
          </a:stretch>
        </p:blipFill>
        <p:spPr>
          <a:xfrm>
            <a:off x="1762956" y="2038733"/>
            <a:ext cx="8442468" cy="4607811"/>
          </a:xfrm>
        </p:spPr>
      </p:pic>
      <p:sp>
        <p:nvSpPr>
          <p:cNvPr id="2" name="TextBox 1">
            <a:extLst>
              <a:ext uri="{FF2B5EF4-FFF2-40B4-BE49-F238E27FC236}">
                <a16:creationId xmlns:a16="http://schemas.microsoft.com/office/drawing/2014/main" id="{C69972DD-F87D-B207-7D29-95B35B629959}"/>
              </a:ext>
            </a:extLst>
          </p:cNvPr>
          <p:cNvSpPr txBox="1"/>
          <p:nvPr/>
        </p:nvSpPr>
        <p:spPr>
          <a:xfrm>
            <a:off x="365143" y="365456"/>
            <a:ext cx="1109137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Times New Roman" panose="02020603050405020304" pitchFamily="18" charset="0"/>
                <a:cs typeface="Times New Roman" panose="02020603050405020304" pitchFamily="18" charset="0"/>
              </a:rPr>
              <a:t>Distribution of COVID-19 Deaths:</a:t>
            </a:r>
          </a:p>
          <a:p>
            <a:r>
              <a:rPr lang="en-US" sz="2000" dirty="0">
                <a:latin typeface="Times New Roman" panose="02020603050405020304" pitchFamily="18" charset="0"/>
                <a:cs typeface="Times New Roman" panose="02020603050405020304" pitchFamily="18" charset="0"/>
              </a:rPr>
              <a:t>The</a:t>
            </a:r>
            <a:r>
              <a:rPr lang="en-US" sz="2000" dirty="0">
                <a:latin typeface="Times New Roman" panose="02020603050405020304" pitchFamily="18" charset="0"/>
                <a:ea typeface="+mn-lt"/>
                <a:cs typeface="Times New Roman" panose="02020603050405020304" pitchFamily="18" charset="0"/>
              </a:rPr>
              <a:t> distribution of COVID-19 deaths by count shows that most report zero deaths and the frequency starts increasing after 0, which later decreases as the number of deaths rises. This suggests that a few or no deaths occurred majorly and higher deaths occurred in smaller proportions</a:t>
            </a:r>
          </a:p>
        </p:txBody>
      </p:sp>
    </p:spTree>
    <p:extLst>
      <p:ext uri="{BB962C8B-B14F-4D97-AF65-F5344CB8AC3E}">
        <p14:creationId xmlns:p14="http://schemas.microsoft.com/office/powerpoint/2010/main" val="3156226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57EC37-848D-4168-8EA6-DB40149A25AD}"/>
              </a:ext>
            </a:extLst>
          </p:cNvPr>
          <p:cNvSpPr>
            <a:spLocks noGrp="1"/>
          </p:cNvSpPr>
          <p:nvPr>
            <p:ph idx="1"/>
          </p:nvPr>
        </p:nvSpPr>
        <p:spPr>
          <a:xfrm>
            <a:off x="364525" y="353113"/>
            <a:ext cx="11442355" cy="6215147"/>
          </a:xfrm>
        </p:spPr>
        <p:txBody>
          <a:bodyPr vert="horz" lIns="91440" tIns="45720" rIns="91440" bIns="45720" rtlCol="0" anchor="t">
            <a:normAutofit/>
          </a:bodyPr>
          <a:lstStyle/>
          <a:p>
            <a:pPr marL="0" indent="0">
              <a:buNone/>
            </a:pPr>
            <a:r>
              <a:rPr lang="en-US" sz="2000" b="1" dirty="0">
                <a:ea typeface="+mn-lt"/>
                <a:cs typeface="Times New Roman" panose="02020603050405020304" pitchFamily="18" charset="0"/>
              </a:rPr>
              <a:t>   Risk Categories in U.S. Counties:</a:t>
            </a:r>
            <a:endParaRPr lang="en-US" sz="2000" b="1" dirty="0">
              <a:cs typeface="Times New Roman" panose="02020603050405020304" pitchFamily="18" charset="0"/>
            </a:endParaRPr>
          </a:p>
          <a:p>
            <a:pPr>
              <a:buNone/>
            </a:pPr>
            <a:r>
              <a:rPr lang="en-US" sz="2000" dirty="0">
                <a:ea typeface="+mn-lt"/>
                <a:cs typeface="Times New Roman" panose="02020603050405020304" pitchFamily="18" charset="0"/>
              </a:rPr>
              <a:t>    The risk categories indicate that many counties were classified as "Above Average Risk" or "Below Average Risk," while fewer fell into the "High Risk" or "Very High Risk" categories. This distribution highlights a gradient in health disparities, likely shaped by factors such as healthcare infrastructure, socio-economic conditions, and public health initiatives.</a:t>
            </a:r>
          </a:p>
          <a:p>
            <a:pPr marL="0" indent="0">
              <a:buNone/>
            </a:pPr>
            <a:endParaRPr lang="en-US" sz="2000" dirty="0">
              <a:cs typeface="Times New Roman" panose="02020603050405020304" pitchFamily="18" charset="0"/>
            </a:endParaRPr>
          </a:p>
        </p:txBody>
      </p:sp>
      <p:pic>
        <p:nvPicPr>
          <p:cNvPr id="4" name="Picture 3">
            <a:extLst>
              <a:ext uri="{FF2B5EF4-FFF2-40B4-BE49-F238E27FC236}">
                <a16:creationId xmlns:a16="http://schemas.microsoft.com/office/drawing/2014/main" id="{BC2BAF2F-032C-E611-0199-27AA3DBCA7AF}"/>
              </a:ext>
            </a:extLst>
          </p:cNvPr>
          <p:cNvPicPr>
            <a:picLocks noChangeAspect="1"/>
          </p:cNvPicPr>
          <p:nvPr/>
        </p:nvPicPr>
        <p:blipFill>
          <a:blip r:embed="rId2"/>
          <a:stretch>
            <a:fillRect/>
          </a:stretch>
        </p:blipFill>
        <p:spPr>
          <a:xfrm>
            <a:off x="2487440" y="2610108"/>
            <a:ext cx="6856713" cy="3686948"/>
          </a:xfrm>
          <a:prstGeom prst="rect">
            <a:avLst/>
          </a:prstGeom>
        </p:spPr>
      </p:pic>
    </p:spTree>
    <p:extLst>
      <p:ext uri="{BB962C8B-B14F-4D97-AF65-F5344CB8AC3E}">
        <p14:creationId xmlns:p14="http://schemas.microsoft.com/office/powerpoint/2010/main" val="23459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A6C9D-9555-2D76-CD74-45CE06CDA6E0}"/>
              </a:ext>
            </a:extLst>
          </p:cNvPr>
          <p:cNvSpPr>
            <a:spLocks noGrp="1"/>
          </p:cNvSpPr>
          <p:nvPr>
            <p:ph idx="1"/>
          </p:nvPr>
        </p:nvSpPr>
        <p:spPr>
          <a:xfrm>
            <a:off x="323336" y="342814"/>
            <a:ext cx="11504139" cy="6163662"/>
          </a:xfrm>
        </p:spPr>
        <p:txBody>
          <a:bodyPr vert="horz" lIns="91440" tIns="45720" rIns="91440" bIns="45720" rtlCol="0" anchor="t">
            <a:normAutofit/>
          </a:bodyPr>
          <a:lstStyle/>
          <a:p>
            <a:pPr marL="0" indent="0">
              <a:buNone/>
            </a:pPr>
            <a:r>
              <a:rPr lang="en-US" sz="2000" b="1" dirty="0">
                <a:ea typeface="+mn-lt"/>
                <a:cs typeface="Times New Roman" panose="02020603050405020304" pitchFamily="18" charset="0"/>
              </a:rPr>
              <a:t>COVID-19 Cases and Poverty Rates:</a:t>
            </a:r>
            <a:endParaRPr lang="en-US" sz="2000" b="1" dirty="0">
              <a:cs typeface="Times New Roman" panose="02020603050405020304" pitchFamily="18" charset="0"/>
            </a:endParaRPr>
          </a:p>
          <a:p>
            <a:pPr marL="0" indent="0">
              <a:buNone/>
            </a:pPr>
            <a:r>
              <a:rPr lang="en-US" sz="2000" dirty="0">
                <a:ea typeface="+mn-lt"/>
                <a:cs typeface="Times New Roman" panose="02020603050405020304" pitchFamily="18" charset="0"/>
              </a:rPr>
              <a:t>Analysis of COVID-19 cases shows a clear relationship between poverty and the number of cases. Counties with higher poverty rates tend to have more COVID-19 cases. A strong positive correlation between these two variables suggests that socio-economic conditions may have influenced the spread of COVID-19 across U.S. counties.</a:t>
            </a:r>
            <a:endParaRPr lang="en-US" sz="2000" dirty="0">
              <a:cs typeface="Times New Roman" panose="02020603050405020304" pitchFamily="18" charset="0"/>
            </a:endParaRPr>
          </a:p>
          <a:p>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endParaRPr lang="en-US" sz="2000" dirty="0">
              <a:cs typeface="Times New Roman" panose="02020603050405020304" pitchFamily="18" charset="0"/>
            </a:endParaRPr>
          </a:p>
        </p:txBody>
      </p:sp>
      <p:pic>
        <p:nvPicPr>
          <p:cNvPr id="4" name="Picture 3" descr="A graph of a number of cases&#10;&#10;Description automatically generated">
            <a:extLst>
              <a:ext uri="{FF2B5EF4-FFF2-40B4-BE49-F238E27FC236}">
                <a16:creationId xmlns:a16="http://schemas.microsoft.com/office/drawing/2014/main" id="{6A6E74B2-D9DA-00CD-1530-F00058ECE669}"/>
              </a:ext>
            </a:extLst>
          </p:cNvPr>
          <p:cNvPicPr>
            <a:picLocks noChangeAspect="1"/>
          </p:cNvPicPr>
          <p:nvPr/>
        </p:nvPicPr>
        <p:blipFill>
          <a:blip r:embed="rId2"/>
          <a:stretch>
            <a:fillRect/>
          </a:stretch>
        </p:blipFill>
        <p:spPr>
          <a:xfrm>
            <a:off x="3119824" y="3003851"/>
            <a:ext cx="5962651" cy="3270165"/>
          </a:xfrm>
          <a:prstGeom prst="rect">
            <a:avLst/>
          </a:prstGeom>
        </p:spPr>
      </p:pic>
    </p:spTree>
    <p:extLst>
      <p:ext uri="{BB962C8B-B14F-4D97-AF65-F5344CB8AC3E}">
        <p14:creationId xmlns:p14="http://schemas.microsoft.com/office/powerpoint/2010/main" val="599534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56CF13D-FE81-790E-98C6-4F67B2609790}"/>
              </a:ext>
            </a:extLst>
          </p:cNvPr>
          <p:cNvPicPr>
            <a:picLocks noGrp="1" noChangeAspect="1"/>
          </p:cNvPicPr>
          <p:nvPr>
            <p:ph idx="1"/>
          </p:nvPr>
        </p:nvPicPr>
        <p:blipFill>
          <a:blip r:embed="rId2"/>
          <a:stretch>
            <a:fillRect/>
          </a:stretch>
        </p:blipFill>
        <p:spPr>
          <a:xfrm>
            <a:off x="2188724" y="1765481"/>
            <a:ext cx="6955276" cy="4844521"/>
          </a:xfrm>
        </p:spPr>
      </p:pic>
      <p:sp>
        <p:nvSpPr>
          <p:cNvPr id="2" name="TextBox 1">
            <a:extLst>
              <a:ext uri="{FF2B5EF4-FFF2-40B4-BE49-F238E27FC236}">
                <a16:creationId xmlns:a16="http://schemas.microsoft.com/office/drawing/2014/main" id="{45D8F275-3CB5-0C20-7333-BAC6DC04C09A}"/>
              </a:ext>
            </a:extLst>
          </p:cNvPr>
          <p:cNvSpPr txBox="1"/>
          <p:nvPr/>
        </p:nvSpPr>
        <p:spPr>
          <a:xfrm>
            <a:off x="354804" y="369126"/>
            <a:ext cx="114117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Times New Roman" panose="02020603050405020304" pitchFamily="18" charset="0"/>
                <a:ea typeface="+mn-lt"/>
                <a:cs typeface="Times New Roman" panose="02020603050405020304" pitchFamily="18" charset="0"/>
              </a:rPr>
              <a:t>Poverty across different states:</a:t>
            </a:r>
          </a:p>
          <a:p>
            <a:r>
              <a:rPr lang="en-US" sz="2000" dirty="0">
                <a:latin typeface="Times New Roman" panose="02020603050405020304" pitchFamily="18" charset="0"/>
                <a:ea typeface="+mn-lt"/>
                <a:cs typeface="Times New Roman" panose="02020603050405020304" pitchFamily="18" charset="0"/>
              </a:rPr>
              <a:t>The poverty distribution across states shows significant variability, with some states like Texas having much higher poverty levels than others. Most states exhibit moderate to lower poverty counts, with a few notable outliers.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49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543D4-055A-EC4F-26F5-4B377C9DB2E8}"/>
              </a:ext>
            </a:extLst>
          </p:cNvPr>
          <p:cNvSpPr>
            <a:spLocks noGrp="1"/>
          </p:cNvSpPr>
          <p:nvPr>
            <p:ph idx="1"/>
          </p:nvPr>
        </p:nvSpPr>
        <p:spPr>
          <a:xfrm>
            <a:off x="385120" y="651734"/>
            <a:ext cx="11287896" cy="5689985"/>
          </a:xfrm>
        </p:spPr>
        <p:txBody>
          <a:bodyPr vert="horz" lIns="91440" tIns="45720" rIns="91440" bIns="45720" rtlCol="0" anchor="t">
            <a:normAutofit/>
          </a:bodyPr>
          <a:lstStyle/>
          <a:p>
            <a:pPr marL="0" indent="0">
              <a:buNone/>
            </a:pPr>
            <a:r>
              <a:rPr lang="en-US" sz="2000" b="1" dirty="0">
                <a:ea typeface="+mn-lt"/>
                <a:cs typeface="Times New Roman" panose="02020603050405020304" pitchFamily="18" charset="0"/>
              </a:rPr>
              <a:t>COVID-19 Deaths and Population:</a:t>
            </a:r>
            <a:endParaRPr lang="en-US" sz="2000" b="1" dirty="0">
              <a:cs typeface="Times New Roman" panose="02020603050405020304" pitchFamily="18" charset="0"/>
            </a:endParaRPr>
          </a:p>
          <a:p>
            <a:pPr marL="0" indent="0">
              <a:buNone/>
            </a:pPr>
            <a:r>
              <a:rPr lang="en-US" sz="2000" dirty="0">
                <a:ea typeface="+mn-lt"/>
                <a:cs typeface="Times New Roman" panose="02020603050405020304" pitchFamily="18" charset="0"/>
              </a:rPr>
              <a:t>COVID-19 deaths follow a similar pattern to cases, with larger counties (in terms of population) experiencing more deaths. However, the data also reveals that counties with higher population density may be at greater risk.</a:t>
            </a:r>
            <a:endParaRPr lang="en-US" sz="2000" dirty="0">
              <a:cs typeface="Times New Roman" panose="02020603050405020304" pitchFamily="18" charset="0"/>
            </a:endParaRPr>
          </a:p>
          <a:p>
            <a:endParaRPr lang="en-US" sz="2000" dirty="0">
              <a:cs typeface="Times New Roman" panose="02020603050405020304" pitchFamily="18" charset="0"/>
            </a:endParaRPr>
          </a:p>
        </p:txBody>
      </p:sp>
      <p:pic>
        <p:nvPicPr>
          <p:cNvPr id="4" name="Picture 3" descr="A graph showing a number of red dots&#10;&#10;Description automatically generated">
            <a:extLst>
              <a:ext uri="{FF2B5EF4-FFF2-40B4-BE49-F238E27FC236}">
                <a16:creationId xmlns:a16="http://schemas.microsoft.com/office/drawing/2014/main" id="{C26A2DFF-A8B8-BF56-3956-1FD42778DB10}"/>
              </a:ext>
            </a:extLst>
          </p:cNvPr>
          <p:cNvPicPr>
            <a:picLocks noChangeAspect="1"/>
          </p:cNvPicPr>
          <p:nvPr/>
        </p:nvPicPr>
        <p:blipFill>
          <a:blip r:embed="rId2"/>
          <a:stretch>
            <a:fillRect/>
          </a:stretch>
        </p:blipFill>
        <p:spPr>
          <a:xfrm>
            <a:off x="2366062" y="2178265"/>
            <a:ext cx="7346607" cy="3994580"/>
          </a:xfrm>
          <a:prstGeom prst="rect">
            <a:avLst/>
          </a:prstGeom>
        </p:spPr>
      </p:pic>
    </p:spTree>
    <p:extLst>
      <p:ext uri="{BB962C8B-B14F-4D97-AF65-F5344CB8AC3E}">
        <p14:creationId xmlns:p14="http://schemas.microsoft.com/office/powerpoint/2010/main" val="328858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E407-92B0-738D-9462-8F97EEEA48B1}"/>
              </a:ext>
            </a:extLst>
          </p:cNvPr>
          <p:cNvSpPr>
            <a:spLocks noGrp="1"/>
          </p:cNvSpPr>
          <p:nvPr>
            <p:ph type="title"/>
          </p:nvPr>
        </p:nvSpPr>
        <p:spPr>
          <a:xfrm>
            <a:off x="476211" y="478395"/>
            <a:ext cx="10867292" cy="1349009"/>
          </a:xfrm>
        </p:spPr>
        <p:txBody>
          <a:bodyPr vert="horz" lIns="91440" tIns="45720" rIns="91440" bIns="45720" rtlCol="0" anchor="ctr">
            <a:noAutofit/>
          </a:bodyPr>
          <a:lstStyle/>
          <a:p>
            <a:r>
              <a:rPr lang="en-US" sz="2000" b="1" dirty="0">
                <a:cs typeface="Times New Roman" panose="02020603050405020304" pitchFamily="18" charset="0"/>
              </a:rPr>
              <a:t>Population across various states:</a:t>
            </a:r>
            <a:br>
              <a:rPr lang="en-US" sz="2000" dirty="0"/>
            </a:br>
            <a:r>
              <a:rPr lang="en-US" sz="2000" dirty="0">
                <a:ea typeface="+mj-lt"/>
                <a:cs typeface="Times New Roman" panose="02020603050405020304" pitchFamily="18" charset="0"/>
              </a:rPr>
              <a:t>This chart demonstrates the population distribution across U.S. states, with significant disparities in population size. Texas (TX) has the highest population, followed by Georgia(GA) as an outlier. States like District of Columbia(DC) and Delaware(DE) have relatively smaller populations, reflecting uneven distribution.</a:t>
            </a:r>
            <a:endParaRPr lang="en-US" sz="2000" dirty="0">
              <a:cs typeface="Times New Roman" panose="02020603050405020304" pitchFamily="18" charset="0"/>
            </a:endParaRPr>
          </a:p>
        </p:txBody>
      </p:sp>
      <p:pic>
        <p:nvPicPr>
          <p:cNvPr id="4" name="Content Placeholder 3">
            <a:extLst>
              <a:ext uri="{FF2B5EF4-FFF2-40B4-BE49-F238E27FC236}">
                <a16:creationId xmlns:a16="http://schemas.microsoft.com/office/drawing/2014/main" id="{E34259DC-C4B7-E42E-D70D-3C289485D8D8}"/>
              </a:ext>
            </a:extLst>
          </p:cNvPr>
          <p:cNvPicPr>
            <a:picLocks noGrp="1" noChangeAspect="1"/>
          </p:cNvPicPr>
          <p:nvPr>
            <p:ph idx="1"/>
          </p:nvPr>
        </p:nvPicPr>
        <p:blipFill>
          <a:blip r:embed="rId2"/>
          <a:stretch>
            <a:fillRect/>
          </a:stretch>
        </p:blipFill>
        <p:spPr>
          <a:xfrm>
            <a:off x="2602524" y="2577679"/>
            <a:ext cx="6389076" cy="3914030"/>
          </a:xfrm>
        </p:spPr>
      </p:pic>
    </p:spTree>
    <p:extLst>
      <p:ext uri="{BB962C8B-B14F-4D97-AF65-F5344CB8AC3E}">
        <p14:creationId xmlns:p14="http://schemas.microsoft.com/office/powerpoint/2010/main" val="255133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53F3B3D-F1C6-9E93-FA31-E22A60EB8197}"/>
              </a:ext>
            </a:extLst>
          </p:cNvPr>
          <p:cNvPicPr>
            <a:picLocks noGrp="1" noChangeAspect="1"/>
          </p:cNvPicPr>
          <p:nvPr>
            <p:ph idx="1"/>
          </p:nvPr>
        </p:nvPicPr>
        <p:blipFill>
          <a:blip r:embed="rId2"/>
          <a:stretch>
            <a:fillRect/>
          </a:stretch>
        </p:blipFill>
        <p:spPr>
          <a:xfrm>
            <a:off x="4872599" y="5157650"/>
            <a:ext cx="7115175" cy="1266825"/>
          </a:xfrm>
        </p:spPr>
      </p:pic>
      <p:pic>
        <p:nvPicPr>
          <p:cNvPr id="5" name="Picture 4">
            <a:extLst>
              <a:ext uri="{FF2B5EF4-FFF2-40B4-BE49-F238E27FC236}">
                <a16:creationId xmlns:a16="http://schemas.microsoft.com/office/drawing/2014/main" id="{4402301E-B487-3168-F41D-2438BBB7796D}"/>
              </a:ext>
            </a:extLst>
          </p:cNvPr>
          <p:cNvPicPr>
            <a:picLocks noChangeAspect="1"/>
          </p:cNvPicPr>
          <p:nvPr/>
        </p:nvPicPr>
        <p:blipFill>
          <a:blip r:embed="rId3"/>
          <a:stretch>
            <a:fillRect/>
          </a:stretch>
        </p:blipFill>
        <p:spPr>
          <a:xfrm>
            <a:off x="5286803" y="623151"/>
            <a:ext cx="6007898" cy="4114800"/>
          </a:xfrm>
          <a:prstGeom prst="rect">
            <a:avLst/>
          </a:prstGeom>
        </p:spPr>
      </p:pic>
      <p:sp>
        <p:nvSpPr>
          <p:cNvPr id="3" name="TextBox 2">
            <a:extLst>
              <a:ext uri="{FF2B5EF4-FFF2-40B4-BE49-F238E27FC236}">
                <a16:creationId xmlns:a16="http://schemas.microsoft.com/office/drawing/2014/main" id="{2ACF9D2C-20D6-CF2F-6661-44648A0C13D5}"/>
              </a:ext>
            </a:extLst>
          </p:cNvPr>
          <p:cNvSpPr txBox="1"/>
          <p:nvPr/>
        </p:nvSpPr>
        <p:spPr>
          <a:xfrm>
            <a:off x="613318" y="1382286"/>
            <a:ext cx="4259282"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Times New Roman" panose="02020603050405020304" pitchFamily="18" charset="0"/>
                <a:ea typeface="+mn-lt"/>
                <a:cs typeface="Times New Roman" panose="02020603050405020304" pitchFamily="18" charset="0"/>
              </a:rPr>
              <a:t>Distribution of states in our dataset:</a:t>
            </a:r>
          </a:p>
          <a:p>
            <a:r>
              <a:rPr lang="en-US" sz="2000" dirty="0">
                <a:latin typeface="Times New Roman" panose="02020603050405020304" pitchFamily="18" charset="0"/>
                <a:ea typeface="+mn-lt"/>
                <a:cs typeface="Times New Roman" panose="02020603050405020304" pitchFamily="18" charset="0"/>
              </a:rPr>
              <a:t>The pie chart shows how often each U.S. state appears in the dataset, with the size of each slice representing its frequency. States such as Texas (TX) are more prominent, while smaller slices, like Hawaii (HI), the District of Columbia(DC) and  Delaware (DE) indicate lower occurrences. A color-coded legend provides a clear reference for identifying and comparing states.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740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A15E-E1D5-1BFA-EAF3-E15E53265431}"/>
              </a:ext>
            </a:extLst>
          </p:cNvPr>
          <p:cNvSpPr>
            <a:spLocks noGrp="1"/>
          </p:cNvSpPr>
          <p:nvPr>
            <p:ph type="title"/>
          </p:nvPr>
        </p:nvSpPr>
        <p:spPr>
          <a:xfrm>
            <a:off x="916934" y="385720"/>
            <a:ext cx="9952893" cy="868363"/>
          </a:xfrm>
        </p:spPr>
        <p:txBody>
          <a:bodyPr>
            <a:normAutofit/>
          </a:bodyPr>
          <a:lstStyle/>
          <a:p>
            <a:r>
              <a:rPr lang="en-US" sz="3600" b="1" dirty="0">
                <a:ea typeface="+mj-lt"/>
                <a:cs typeface="Times New Roman" panose="02020603050405020304" pitchFamily="18" charset="0"/>
              </a:rPr>
              <a:t>INTRODUCTION</a:t>
            </a:r>
            <a:endParaRPr lang="en-US" sz="3600" b="1" dirty="0"/>
          </a:p>
        </p:txBody>
      </p:sp>
      <p:sp>
        <p:nvSpPr>
          <p:cNvPr id="3" name="Content Placeholder 2">
            <a:extLst>
              <a:ext uri="{FF2B5EF4-FFF2-40B4-BE49-F238E27FC236}">
                <a16:creationId xmlns:a16="http://schemas.microsoft.com/office/drawing/2014/main" id="{A9F75275-FE7A-B719-209C-74CC4C942A91}"/>
              </a:ext>
            </a:extLst>
          </p:cNvPr>
          <p:cNvSpPr>
            <a:spLocks noGrp="1"/>
          </p:cNvSpPr>
          <p:nvPr>
            <p:ph idx="1"/>
          </p:nvPr>
        </p:nvSpPr>
        <p:spPr>
          <a:xfrm>
            <a:off x="899351" y="1440507"/>
            <a:ext cx="10794258" cy="5045374"/>
          </a:xfrm>
        </p:spPr>
        <p:txBody>
          <a:bodyPr vert="horz" lIns="91440" tIns="45720" rIns="91440" bIns="45720" rtlCol="0" anchor="t">
            <a:noAutofit/>
          </a:bodyPr>
          <a:lstStyle/>
          <a:p>
            <a:pPr marL="0" indent="0">
              <a:buNone/>
            </a:pPr>
            <a:r>
              <a:rPr lang="en-US" sz="2000" b="1" dirty="0">
                <a:ea typeface="+mn-lt"/>
                <a:cs typeface="Times New Roman" panose="02020603050405020304" pitchFamily="18" charset="0"/>
              </a:rPr>
              <a:t>Problem Statement:</a:t>
            </a:r>
            <a:endParaRPr lang="en-US" sz="2000" b="1" dirty="0"/>
          </a:p>
          <a:p>
            <a:pPr marL="0" indent="0">
              <a:buNone/>
            </a:pPr>
            <a:r>
              <a:rPr lang="en-US" sz="2000" dirty="0">
                <a:ea typeface="+mn-lt"/>
                <a:cs typeface="Times New Roman" panose="02020603050405020304" pitchFamily="18" charset="0"/>
              </a:rPr>
              <a:t>The COVID-19 pandemic has revealed stark disparities in health outcomes based on socioeconomic, racial, and demographic factors. Minority populations and individuals living in poverty are disproportionately affected by COVID-19 morbidity and mortality. This highlights the critical need to explore the relationships between these factors and their role in determining health risks.</a:t>
            </a:r>
            <a:endParaRPr lang="en-US" sz="2000" dirty="0"/>
          </a:p>
          <a:p>
            <a:pPr marL="0" indent="0">
              <a:buNone/>
            </a:pPr>
            <a:endParaRPr lang="en-US" sz="2000" dirty="0"/>
          </a:p>
          <a:p>
            <a:pPr marL="0" indent="0">
              <a:buNone/>
            </a:pPr>
            <a:r>
              <a:rPr lang="en-US" sz="2000" b="1" dirty="0">
                <a:ea typeface="+mn-lt"/>
                <a:cs typeface="Times New Roman" panose="02020603050405020304" pitchFamily="18" charset="0"/>
              </a:rPr>
              <a:t>Addressing the Problem Statement Using Statistical Analysis:</a:t>
            </a:r>
            <a:endParaRPr lang="en-US" sz="2000" b="1" dirty="0"/>
          </a:p>
          <a:p>
            <a:pPr marL="0" indent="0">
              <a:buNone/>
            </a:pPr>
            <a:r>
              <a:rPr lang="en-US" sz="2000" dirty="0">
                <a:ea typeface="+mn-lt"/>
                <a:cs typeface="Times New Roman" panose="02020603050405020304" pitchFamily="18" charset="0"/>
              </a:rPr>
              <a:t>Our study utilizes the dataset to examine how socioeconomic and racial factors influence COVID-19 cases, deaths, and health risk categorizations in U.S. counties. By leveraging techniques such as Exploratory Data Analysis (EDA), such as visualizations of the variables, hypothesis testing, and statistical analysis like chi-square, Kruskal-Wallis, Spearman’s correlation, multicollinearity regression modelling, logistic model we aim to uncover correlations between poverty rates,  demographic distributions, and COVID-19 outcomes. These insights will help inform policies aimed at reducing health disparities and improving preventive measures during future health crises.</a:t>
            </a:r>
            <a:endParaRPr lang="en-US" sz="2000" dirty="0"/>
          </a:p>
        </p:txBody>
      </p:sp>
    </p:spTree>
    <p:extLst>
      <p:ext uri="{BB962C8B-B14F-4D97-AF65-F5344CB8AC3E}">
        <p14:creationId xmlns:p14="http://schemas.microsoft.com/office/powerpoint/2010/main" val="1819223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80F3-020C-6767-D56B-47709E92961C}"/>
              </a:ext>
            </a:extLst>
          </p:cNvPr>
          <p:cNvSpPr>
            <a:spLocks noGrp="1"/>
          </p:cNvSpPr>
          <p:nvPr>
            <p:ph type="title"/>
          </p:nvPr>
        </p:nvSpPr>
        <p:spPr>
          <a:xfrm>
            <a:off x="488092" y="365125"/>
            <a:ext cx="10865708" cy="1572697"/>
          </a:xfrm>
        </p:spPr>
        <p:txBody>
          <a:bodyPr>
            <a:normAutofit/>
          </a:bodyPr>
          <a:lstStyle/>
          <a:p>
            <a:r>
              <a:rPr lang="en-US" sz="2000" b="1" dirty="0">
                <a:cs typeface="Times New Roman" panose="02020603050405020304" pitchFamily="18" charset="0"/>
              </a:rPr>
              <a:t>Population vs Poverty Rate:</a:t>
            </a:r>
            <a:br>
              <a:rPr lang="en-US" sz="2000" dirty="0"/>
            </a:br>
            <a:r>
              <a:rPr lang="en-US" sz="2000" dirty="0">
                <a:ea typeface="+mj-lt"/>
                <a:cs typeface="Times New Roman" panose="02020603050405020304" pitchFamily="18" charset="0"/>
              </a:rPr>
              <a:t>This scatter plot shows a strong positive linear relationship between population and poverty rate. As population increases, the poverty rate rises proportionally, with data points tightly clustered along a straight line. This indicates a very high correlation, suggesting that areas with larger populations tend to have higher poverty rates.</a:t>
            </a:r>
            <a:endParaRPr lang="en-US" sz="2000" dirty="0">
              <a:cs typeface="Times New Roman" panose="02020603050405020304" pitchFamily="18" charset="0"/>
            </a:endParaRPr>
          </a:p>
        </p:txBody>
      </p:sp>
      <p:pic>
        <p:nvPicPr>
          <p:cNvPr id="4" name="Content Placeholder 3">
            <a:extLst>
              <a:ext uri="{FF2B5EF4-FFF2-40B4-BE49-F238E27FC236}">
                <a16:creationId xmlns:a16="http://schemas.microsoft.com/office/drawing/2014/main" id="{E553F9B9-9E61-D49F-FB5A-8EB449E5D8E1}"/>
              </a:ext>
            </a:extLst>
          </p:cNvPr>
          <p:cNvPicPr>
            <a:picLocks noGrp="1" noChangeAspect="1"/>
          </p:cNvPicPr>
          <p:nvPr>
            <p:ph idx="1"/>
          </p:nvPr>
        </p:nvPicPr>
        <p:blipFill>
          <a:blip r:embed="rId2"/>
          <a:stretch>
            <a:fillRect/>
          </a:stretch>
        </p:blipFill>
        <p:spPr>
          <a:xfrm>
            <a:off x="3048000" y="2169509"/>
            <a:ext cx="6096000" cy="3663569"/>
          </a:xfrm>
        </p:spPr>
      </p:pic>
    </p:spTree>
    <p:extLst>
      <p:ext uri="{BB962C8B-B14F-4D97-AF65-F5344CB8AC3E}">
        <p14:creationId xmlns:p14="http://schemas.microsoft.com/office/powerpoint/2010/main" val="3131234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0505A7-587B-D7E8-F62C-0B239A1677B2}"/>
              </a:ext>
            </a:extLst>
          </p:cNvPr>
          <p:cNvPicPr>
            <a:picLocks noChangeAspect="1"/>
          </p:cNvPicPr>
          <p:nvPr/>
        </p:nvPicPr>
        <p:blipFill>
          <a:blip r:embed="rId2"/>
          <a:stretch>
            <a:fillRect/>
          </a:stretch>
        </p:blipFill>
        <p:spPr>
          <a:xfrm>
            <a:off x="643467" y="1841501"/>
            <a:ext cx="5291666" cy="3174998"/>
          </a:xfrm>
          <a:prstGeom prst="rect">
            <a:avLst/>
          </a:prstGeom>
        </p:spPr>
      </p:pic>
      <p:sp>
        <p:nvSpPr>
          <p:cNvPr id="7" name="Title 1">
            <a:extLst>
              <a:ext uri="{FF2B5EF4-FFF2-40B4-BE49-F238E27FC236}">
                <a16:creationId xmlns:a16="http://schemas.microsoft.com/office/drawing/2014/main" id="{59EECACF-22B6-A885-A255-17BA31DBB500}"/>
              </a:ext>
            </a:extLst>
          </p:cNvPr>
          <p:cNvSpPr>
            <a:spLocks noGrp="1"/>
          </p:cNvSpPr>
          <p:nvPr>
            <p:ph type="title"/>
          </p:nvPr>
        </p:nvSpPr>
        <p:spPr>
          <a:xfrm>
            <a:off x="476211" y="478395"/>
            <a:ext cx="10867292" cy="1349009"/>
          </a:xfrm>
        </p:spPr>
        <p:txBody>
          <a:bodyPr vert="horz" lIns="91440" tIns="45720" rIns="91440" bIns="45720" rtlCol="0" anchor="ctr">
            <a:noAutofit/>
          </a:bodyPr>
          <a:lstStyle/>
          <a:p>
            <a:r>
              <a:rPr lang="en-US" sz="2000" b="1" dirty="0">
                <a:cs typeface="Times New Roman" panose="02020603050405020304" pitchFamily="18" charset="0"/>
              </a:rPr>
              <a:t>Racial and gender distribution across states:</a:t>
            </a:r>
            <a:br>
              <a:rPr lang="en-US" sz="2000" dirty="0">
                <a:cs typeface="Times New Roman" panose="02020603050405020304" pitchFamily="18" charset="0"/>
              </a:rPr>
            </a:br>
            <a:r>
              <a:rPr lang="en-US" sz="2000" dirty="0">
                <a:cs typeface="Times New Roman" panose="02020603050405020304" pitchFamily="18" charset="0"/>
              </a:rPr>
              <a:t>The following bar charts show the distribution of population of various racial and gender categories across various states</a:t>
            </a:r>
          </a:p>
        </p:txBody>
      </p:sp>
      <p:pic>
        <p:nvPicPr>
          <p:cNvPr id="10" name="Content Placeholder 9">
            <a:extLst>
              <a:ext uri="{FF2B5EF4-FFF2-40B4-BE49-F238E27FC236}">
                <a16:creationId xmlns:a16="http://schemas.microsoft.com/office/drawing/2014/main" id="{DC1A4651-3BFD-776F-D512-C23061CD521B}"/>
              </a:ext>
            </a:extLst>
          </p:cNvPr>
          <p:cNvPicPr>
            <a:picLocks noGrp="1" noChangeAspect="1"/>
          </p:cNvPicPr>
          <p:nvPr>
            <p:ph idx="1"/>
          </p:nvPr>
        </p:nvPicPr>
        <p:blipFill>
          <a:blip r:embed="rId3"/>
          <a:stretch>
            <a:fillRect/>
          </a:stretch>
        </p:blipFill>
        <p:spPr>
          <a:xfrm>
            <a:off x="5933872" y="1843589"/>
            <a:ext cx="6074383" cy="3634473"/>
          </a:xfrm>
        </p:spPr>
      </p:pic>
    </p:spTree>
    <p:extLst>
      <p:ext uri="{BB962C8B-B14F-4D97-AF65-F5344CB8AC3E}">
        <p14:creationId xmlns:p14="http://schemas.microsoft.com/office/powerpoint/2010/main" val="526885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1DCD4F1-CE9B-6A56-CDE3-CE05FDA72866}"/>
              </a:ext>
            </a:extLst>
          </p:cNvPr>
          <p:cNvPicPr>
            <a:picLocks noChangeAspect="1"/>
          </p:cNvPicPr>
          <p:nvPr/>
        </p:nvPicPr>
        <p:blipFill>
          <a:blip r:embed="rId2"/>
          <a:stretch>
            <a:fillRect/>
          </a:stretch>
        </p:blipFill>
        <p:spPr>
          <a:xfrm>
            <a:off x="408262" y="303780"/>
            <a:ext cx="4845207" cy="2937387"/>
          </a:xfrm>
          <a:prstGeom prst="rect">
            <a:avLst/>
          </a:prstGeom>
        </p:spPr>
      </p:pic>
      <p:pic>
        <p:nvPicPr>
          <p:cNvPr id="6" name="Picture 5">
            <a:extLst>
              <a:ext uri="{FF2B5EF4-FFF2-40B4-BE49-F238E27FC236}">
                <a16:creationId xmlns:a16="http://schemas.microsoft.com/office/drawing/2014/main" id="{FC5AD4C4-048A-1F48-F37B-55F718D251AF}"/>
              </a:ext>
            </a:extLst>
          </p:cNvPr>
          <p:cNvPicPr>
            <a:picLocks noChangeAspect="1"/>
          </p:cNvPicPr>
          <p:nvPr/>
        </p:nvPicPr>
        <p:blipFill>
          <a:blip r:embed="rId3"/>
          <a:stretch>
            <a:fillRect/>
          </a:stretch>
        </p:blipFill>
        <p:spPr>
          <a:xfrm>
            <a:off x="5345222" y="303306"/>
            <a:ext cx="4878423" cy="2975691"/>
          </a:xfrm>
          <a:prstGeom prst="rect">
            <a:avLst/>
          </a:prstGeom>
        </p:spPr>
      </p:pic>
      <p:pic>
        <p:nvPicPr>
          <p:cNvPr id="7" name="Picture 6">
            <a:extLst>
              <a:ext uri="{FF2B5EF4-FFF2-40B4-BE49-F238E27FC236}">
                <a16:creationId xmlns:a16="http://schemas.microsoft.com/office/drawing/2014/main" id="{D50302A1-8AB3-8F5D-DE06-8BEAD3B96C08}"/>
              </a:ext>
            </a:extLst>
          </p:cNvPr>
          <p:cNvPicPr>
            <a:picLocks noChangeAspect="1"/>
          </p:cNvPicPr>
          <p:nvPr/>
        </p:nvPicPr>
        <p:blipFill>
          <a:blip r:embed="rId4"/>
          <a:stretch>
            <a:fillRect/>
          </a:stretch>
        </p:blipFill>
        <p:spPr>
          <a:xfrm>
            <a:off x="408262" y="3279273"/>
            <a:ext cx="4910058" cy="2964408"/>
          </a:xfrm>
          <a:prstGeom prst="rect">
            <a:avLst/>
          </a:prstGeom>
        </p:spPr>
      </p:pic>
      <p:pic>
        <p:nvPicPr>
          <p:cNvPr id="5" name="Picture 4">
            <a:extLst>
              <a:ext uri="{FF2B5EF4-FFF2-40B4-BE49-F238E27FC236}">
                <a16:creationId xmlns:a16="http://schemas.microsoft.com/office/drawing/2014/main" id="{25539C89-0579-4B25-16F4-CC1A3A27EE3B}"/>
              </a:ext>
            </a:extLst>
          </p:cNvPr>
          <p:cNvPicPr>
            <a:picLocks noChangeAspect="1"/>
          </p:cNvPicPr>
          <p:nvPr/>
        </p:nvPicPr>
        <p:blipFill>
          <a:blip r:embed="rId5"/>
          <a:stretch>
            <a:fillRect/>
          </a:stretch>
        </p:blipFill>
        <p:spPr>
          <a:xfrm>
            <a:off x="5324001" y="3268465"/>
            <a:ext cx="4905443" cy="2970286"/>
          </a:xfrm>
          <a:prstGeom prst="rect">
            <a:avLst/>
          </a:prstGeom>
        </p:spPr>
      </p:pic>
      <p:grpSp>
        <p:nvGrpSpPr>
          <p:cNvPr id="25" name="Group 24">
            <a:extLst>
              <a:ext uri="{FF2B5EF4-FFF2-40B4-BE49-F238E27FC236}">
                <a16:creationId xmlns:a16="http://schemas.microsoft.com/office/drawing/2014/main" id="{32CC9F2B-E219-AF55-BBE8-372B5AC60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5" name="Rectangle 14">
              <a:extLst>
                <a:ext uri="{FF2B5EF4-FFF2-40B4-BE49-F238E27FC236}">
                  <a16:creationId xmlns:a16="http://schemas.microsoft.com/office/drawing/2014/main" id="{E456E449-1EFC-16B5-CB11-7E6A8BBBC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26" name="Rectangle 25">
              <a:extLst>
                <a:ext uri="{FF2B5EF4-FFF2-40B4-BE49-F238E27FC236}">
                  <a16:creationId xmlns:a16="http://schemas.microsoft.com/office/drawing/2014/main" id="{1E734DB8-CD27-D04F-74D4-3AC47BA0B3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grpSp>
    </p:spTree>
    <p:extLst>
      <p:ext uri="{BB962C8B-B14F-4D97-AF65-F5344CB8AC3E}">
        <p14:creationId xmlns:p14="http://schemas.microsoft.com/office/powerpoint/2010/main" val="1172053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8423AA-BE58-E4C0-32DE-5CCFA1CC6DE1}"/>
              </a:ext>
            </a:extLst>
          </p:cNvPr>
          <p:cNvPicPr>
            <a:picLocks noChangeAspect="1"/>
          </p:cNvPicPr>
          <p:nvPr/>
        </p:nvPicPr>
        <p:blipFill>
          <a:blip r:embed="rId2"/>
          <a:stretch>
            <a:fillRect/>
          </a:stretch>
        </p:blipFill>
        <p:spPr>
          <a:xfrm>
            <a:off x="354219" y="233524"/>
            <a:ext cx="5407250" cy="3267047"/>
          </a:xfrm>
          <a:prstGeom prst="rect">
            <a:avLst/>
          </a:prstGeom>
        </p:spPr>
      </p:pic>
      <p:pic>
        <p:nvPicPr>
          <p:cNvPr id="4" name="Content Placeholder 3">
            <a:extLst>
              <a:ext uri="{FF2B5EF4-FFF2-40B4-BE49-F238E27FC236}">
                <a16:creationId xmlns:a16="http://schemas.microsoft.com/office/drawing/2014/main" id="{218772E3-4DAD-B07A-9F3B-C11EF5C536E4}"/>
              </a:ext>
            </a:extLst>
          </p:cNvPr>
          <p:cNvPicPr>
            <a:picLocks noChangeAspect="1"/>
          </p:cNvPicPr>
          <p:nvPr/>
        </p:nvPicPr>
        <p:blipFill>
          <a:blip r:embed="rId3"/>
          <a:stretch>
            <a:fillRect/>
          </a:stretch>
        </p:blipFill>
        <p:spPr>
          <a:xfrm>
            <a:off x="5907265" y="233050"/>
            <a:ext cx="5618806" cy="3262116"/>
          </a:xfrm>
          <a:prstGeom prst="rect">
            <a:avLst/>
          </a:prstGeom>
        </p:spPr>
      </p:pic>
      <p:pic>
        <p:nvPicPr>
          <p:cNvPr id="7" name="Picture 6">
            <a:extLst>
              <a:ext uri="{FF2B5EF4-FFF2-40B4-BE49-F238E27FC236}">
                <a16:creationId xmlns:a16="http://schemas.microsoft.com/office/drawing/2014/main" id="{2EEDD70E-630D-7FED-E8C7-EDF10407DD82}"/>
              </a:ext>
            </a:extLst>
          </p:cNvPr>
          <p:cNvPicPr>
            <a:picLocks noChangeAspect="1"/>
          </p:cNvPicPr>
          <p:nvPr/>
        </p:nvPicPr>
        <p:blipFill>
          <a:blip r:embed="rId4"/>
          <a:stretch>
            <a:fillRect/>
          </a:stretch>
        </p:blipFill>
        <p:spPr>
          <a:xfrm>
            <a:off x="354219" y="3527869"/>
            <a:ext cx="5407250" cy="3158961"/>
          </a:xfrm>
          <a:prstGeom prst="rect">
            <a:avLst/>
          </a:prstGeom>
        </p:spPr>
      </p:pic>
      <p:grpSp>
        <p:nvGrpSpPr>
          <p:cNvPr id="23" name="Group 22">
            <a:extLst>
              <a:ext uri="{FF2B5EF4-FFF2-40B4-BE49-F238E27FC236}">
                <a16:creationId xmlns:a16="http://schemas.microsoft.com/office/drawing/2014/main" id="{32CC9F2B-E219-AF55-BBE8-372B5AC60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5" name="Rectangle 14">
              <a:extLst>
                <a:ext uri="{FF2B5EF4-FFF2-40B4-BE49-F238E27FC236}">
                  <a16:creationId xmlns:a16="http://schemas.microsoft.com/office/drawing/2014/main" id="{E456E449-1EFC-16B5-CB11-7E6A8BBBC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24" name="Rectangle 23">
              <a:extLst>
                <a:ext uri="{FF2B5EF4-FFF2-40B4-BE49-F238E27FC236}">
                  <a16:creationId xmlns:a16="http://schemas.microsoft.com/office/drawing/2014/main" id="{1E734DB8-CD27-D04F-74D4-3AC47BA0B3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grpSp>
      <p:pic>
        <p:nvPicPr>
          <p:cNvPr id="8" name="Picture 7">
            <a:extLst>
              <a:ext uri="{FF2B5EF4-FFF2-40B4-BE49-F238E27FC236}">
                <a16:creationId xmlns:a16="http://schemas.microsoft.com/office/drawing/2014/main" id="{5D084527-E755-0E93-6D33-98975ECDC3E4}"/>
              </a:ext>
            </a:extLst>
          </p:cNvPr>
          <p:cNvPicPr>
            <a:picLocks noChangeAspect="1"/>
          </p:cNvPicPr>
          <p:nvPr/>
        </p:nvPicPr>
        <p:blipFill>
          <a:blip r:embed="rId5"/>
          <a:stretch>
            <a:fillRect/>
          </a:stretch>
        </p:blipFill>
        <p:spPr>
          <a:xfrm>
            <a:off x="5906986" y="3529857"/>
            <a:ext cx="5295900" cy="3181350"/>
          </a:xfrm>
          <a:prstGeom prst="rect">
            <a:avLst/>
          </a:prstGeom>
        </p:spPr>
      </p:pic>
    </p:spTree>
    <p:extLst>
      <p:ext uri="{BB962C8B-B14F-4D97-AF65-F5344CB8AC3E}">
        <p14:creationId xmlns:p14="http://schemas.microsoft.com/office/powerpoint/2010/main" val="622667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92EE-2441-A9D6-9795-4F421015E293}"/>
              </a:ext>
            </a:extLst>
          </p:cNvPr>
          <p:cNvSpPr>
            <a:spLocks noGrp="1"/>
          </p:cNvSpPr>
          <p:nvPr>
            <p:ph type="title"/>
          </p:nvPr>
        </p:nvSpPr>
        <p:spPr/>
        <p:txBody>
          <a:bodyPr>
            <a:normAutofit/>
          </a:bodyPr>
          <a:lstStyle/>
          <a:p>
            <a:r>
              <a:rPr lang="en-US" sz="3600" b="1" dirty="0"/>
              <a:t>DISTRIBUTION &amp; NORMALITY</a:t>
            </a:r>
          </a:p>
        </p:txBody>
      </p:sp>
      <p:sp>
        <p:nvSpPr>
          <p:cNvPr id="3" name="Content Placeholder 2">
            <a:extLst>
              <a:ext uri="{FF2B5EF4-FFF2-40B4-BE49-F238E27FC236}">
                <a16:creationId xmlns:a16="http://schemas.microsoft.com/office/drawing/2014/main" id="{45418B51-E39E-7B35-D7DA-3FD2B91C0F8F}"/>
              </a:ext>
            </a:extLst>
          </p:cNvPr>
          <p:cNvSpPr>
            <a:spLocks noGrp="1"/>
          </p:cNvSpPr>
          <p:nvPr>
            <p:ph idx="1"/>
          </p:nvPr>
        </p:nvSpPr>
        <p:spPr>
          <a:xfrm>
            <a:off x="838200" y="1522987"/>
            <a:ext cx="5835515" cy="4653976"/>
          </a:xfrm>
        </p:spPr>
        <p:txBody>
          <a:bodyPr vert="horz" lIns="91440" tIns="45720" rIns="91440" bIns="45720" rtlCol="0" anchor="t">
            <a:normAutofit/>
          </a:bodyPr>
          <a:lstStyle/>
          <a:p>
            <a:pPr marL="0" indent="0">
              <a:buNone/>
            </a:pPr>
            <a:r>
              <a:rPr lang="en-US"/>
              <a:t>Null hypothesis - The data follows the normal distribution</a:t>
            </a:r>
          </a:p>
          <a:p>
            <a:pPr marL="0" indent="0">
              <a:buNone/>
            </a:pPr>
            <a:r>
              <a:rPr lang="en-US"/>
              <a:t>Alternative hypothesis - The data does not follow the normal distribution</a:t>
            </a:r>
          </a:p>
          <a:p>
            <a:pPr marL="0" indent="0">
              <a:buNone/>
            </a:pPr>
            <a:r>
              <a:rPr lang="en-US"/>
              <a:t>We performed Shapiro-Wilk test to test for normality of our data.</a:t>
            </a:r>
          </a:p>
          <a:p>
            <a:pPr marL="0" indent="0">
              <a:buNone/>
            </a:pPr>
            <a:r>
              <a:rPr lang="en-US"/>
              <a:t>As the p-value is less than 0.05, we reject the null hypothesis. So, the whole variables do not follow the e normal distribution</a:t>
            </a:r>
          </a:p>
          <a:p>
            <a:pPr marL="0" indent="0">
              <a:buNone/>
            </a:pPr>
            <a:endParaRPr lang="en-US"/>
          </a:p>
        </p:txBody>
      </p:sp>
      <p:pic>
        <p:nvPicPr>
          <p:cNvPr id="4" name="Picture 3">
            <a:extLst>
              <a:ext uri="{FF2B5EF4-FFF2-40B4-BE49-F238E27FC236}">
                <a16:creationId xmlns:a16="http://schemas.microsoft.com/office/drawing/2014/main" id="{DC265A13-BBA5-7865-CB79-93B87B0D7A8B}"/>
              </a:ext>
            </a:extLst>
          </p:cNvPr>
          <p:cNvPicPr>
            <a:picLocks noChangeAspect="1"/>
          </p:cNvPicPr>
          <p:nvPr/>
        </p:nvPicPr>
        <p:blipFill>
          <a:blip r:embed="rId2"/>
          <a:stretch>
            <a:fillRect/>
          </a:stretch>
        </p:blipFill>
        <p:spPr>
          <a:xfrm>
            <a:off x="7116015" y="1450756"/>
            <a:ext cx="1249520" cy="4114800"/>
          </a:xfrm>
          <a:prstGeom prst="rect">
            <a:avLst/>
          </a:prstGeom>
        </p:spPr>
      </p:pic>
      <p:pic>
        <p:nvPicPr>
          <p:cNvPr id="5" name="Picture 4">
            <a:extLst>
              <a:ext uri="{FF2B5EF4-FFF2-40B4-BE49-F238E27FC236}">
                <a16:creationId xmlns:a16="http://schemas.microsoft.com/office/drawing/2014/main" id="{177ED6C1-5F7A-215E-A964-B2F2E6A2B8BC}"/>
              </a:ext>
            </a:extLst>
          </p:cNvPr>
          <p:cNvPicPr>
            <a:picLocks noChangeAspect="1"/>
          </p:cNvPicPr>
          <p:nvPr/>
        </p:nvPicPr>
        <p:blipFill>
          <a:blip r:embed="rId3"/>
          <a:stretch>
            <a:fillRect/>
          </a:stretch>
        </p:blipFill>
        <p:spPr>
          <a:xfrm>
            <a:off x="8709740" y="1210823"/>
            <a:ext cx="2299855" cy="4114800"/>
          </a:xfrm>
          <a:prstGeom prst="rect">
            <a:avLst/>
          </a:prstGeom>
        </p:spPr>
      </p:pic>
    </p:spTree>
    <p:extLst>
      <p:ext uri="{BB962C8B-B14F-4D97-AF65-F5344CB8AC3E}">
        <p14:creationId xmlns:p14="http://schemas.microsoft.com/office/powerpoint/2010/main" val="2493727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9FE2-F7CD-5E4A-8EC8-10984CB018B1}"/>
              </a:ext>
            </a:extLst>
          </p:cNvPr>
          <p:cNvSpPr>
            <a:spLocks noGrp="1"/>
          </p:cNvSpPr>
          <p:nvPr>
            <p:ph type="title"/>
          </p:nvPr>
        </p:nvSpPr>
        <p:spPr/>
        <p:txBody>
          <a:bodyPr>
            <a:normAutofit/>
          </a:bodyPr>
          <a:lstStyle/>
          <a:p>
            <a:r>
              <a:rPr lang="en-US" sz="3600" b="1" dirty="0"/>
              <a:t>STATISTICAL ANALYSIS</a:t>
            </a:r>
          </a:p>
        </p:txBody>
      </p:sp>
      <p:sp>
        <p:nvSpPr>
          <p:cNvPr id="3" name="Content Placeholder 2">
            <a:extLst>
              <a:ext uri="{FF2B5EF4-FFF2-40B4-BE49-F238E27FC236}">
                <a16:creationId xmlns:a16="http://schemas.microsoft.com/office/drawing/2014/main" id="{0DFB435A-765B-CE3B-CE94-1C6980F251AE}"/>
              </a:ext>
            </a:extLst>
          </p:cNvPr>
          <p:cNvSpPr>
            <a:spLocks noGrp="1"/>
          </p:cNvSpPr>
          <p:nvPr>
            <p:ph idx="1"/>
          </p:nvPr>
        </p:nvSpPr>
        <p:spPr/>
        <p:txBody>
          <a:bodyPr vert="horz" lIns="91440" tIns="45720" rIns="91440" bIns="45720" rtlCol="0" anchor="t">
            <a:normAutofit fontScale="92500" lnSpcReduction="10000"/>
          </a:bodyPr>
          <a:lstStyle/>
          <a:p>
            <a:r>
              <a:rPr lang="en-US" dirty="0"/>
              <a:t>Null hypothesis – There is no significant relationship between the two variables</a:t>
            </a:r>
          </a:p>
          <a:p>
            <a:r>
              <a:rPr lang="en-US" dirty="0"/>
              <a:t>Alternative hypothesis – There is a significant relationship between the two variables</a:t>
            </a:r>
          </a:p>
          <a:p>
            <a:r>
              <a:rPr lang="en-US" dirty="0">
                <a:ea typeface="+mn-lt"/>
                <a:cs typeface="Times New Roman" panose="02020603050405020304" pitchFamily="18" charset="0"/>
              </a:rPr>
              <a:t>Kruskal-Wallis tests are used to compare the distributions of numeric variables (e.g., Cases, Poverty, Deaths) across multiple Risk Categories.</a:t>
            </a:r>
          </a:p>
          <a:p>
            <a:r>
              <a:rPr lang="en-US" dirty="0">
                <a:ea typeface="+mn-lt"/>
                <a:cs typeface="Times New Roman" panose="02020603050405020304" pitchFamily="18" charset="0"/>
              </a:rPr>
              <a:t>Chi- square tests examine the association between categorical variables (e.g., Risk Categories with State and County).</a:t>
            </a:r>
          </a:p>
          <a:p>
            <a:r>
              <a:rPr lang="en-US" dirty="0">
                <a:ea typeface="+mn-lt"/>
                <a:cs typeface="Times New Roman" panose="02020603050405020304" pitchFamily="18" charset="0"/>
              </a:rPr>
              <a:t>Spearman correlation tests assess the monotonic relationships between continuous or ordinal variables (e.g., Population, Poverty, Cases, and Deaths).</a:t>
            </a:r>
            <a:endParaRPr lang="en-US" dirty="0"/>
          </a:p>
        </p:txBody>
      </p:sp>
    </p:spTree>
    <p:extLst>
      <p:ext uri="{BB962C8B-B14F-4D97-AF65-F5344CB8AC3E}">
        <p14:creationId xmlns:p14="http://schemas.microsoft.com/office/powerpoint/2010/main" val="3170528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42AC6C-186E-971C-60EA-DC8DB5C20677}"/>
              </a:ext>
            </a:extLst>
          </p:cNvPr>
          <p:cNvPicPr>
            <a:picLocks noChangeAspect="1"/>
          </p:cNvPicPr>
          <p:nvPr/>
        </p:nvPicPr>
        <p:blipFill>
          <a:blip r:embed="rId2"/>
          <a:stretch>
            <a:fillRect/>
          </a:stretch>
        </p:blipFill>
        <p:spPr>
          <a:xfrm>
            <a:off x="621850" y="1160396"/>
            <a:ext cx="5291666" cy="3413123"/>
          </a:xfrm>
          <a:prstGeom prst="rect">
            <a:avLst/>
          </a:prstGeom>
        </p:spPr>
      </p:pic>
      <p:pic>
        <p:nvPicPr>
          <p:cNvPr id="4" name="Content Placeholder 3">
            <a:extLst>
              <a:ext uri="{FF2B5EF4-FFF2-40B4-BE49-F238E27FC236}">
                <a16:creationId xmlns:a16="http://schemas.microsoft.com/office/drawing/2014/main" id="{3011FD4F-3A1C-9F73-8A77-4B10C50B542E}"/>
              </a:ext>
            </a:extLst>
          </p:cNvPr>
          <p:cNvPicPr>
            <a:picLocks noGrp="1" noChangeAspect="1"/>
          </p:cNvPicPr>
          <p:nvPr>
            <p:ph idx="1"/>
          </p:nvPr>
        </p:nvPicPr>
        <p:blipFill>
          <a:blip r:embed="rId3"/>
          <a:stretch>
            <a:fillRect/>
          </a:stretch>
        </p:blipFill>
        <p:spPr>
          <a:xfrm>
            <a:off x="6278482" y="870845"/>
            <a:ext cx="5291667" cy="3403161"/>
          </a:xfrm>
          <a:prstGeom prst="rect">
            <a:avLst/>
          </a:prstGeom>
        </p:spPr>
      </p:pic>
      <p:sp>
        <p:nvSpPr>
          <p:cNvPr id="7" name="Content Placeholder 9">
            <a:extLst>
              <a:ext uri="{FF2B5EF4-FFF2-40B4-BE49-F238E27FC236}">
                <a16:creationId xmlns:a16="http://schemas.microsoft.com/office/drawing/2014/main" id="{6D2A6E49-F89C-7744-C038-D776732FB97B}"/>
              </a:ext>
            </a:extLst>
          </p:cNvPr>
          <p:cNvSpPr txBox="1">
            <a:spLocks/>
          </p:cNvSpPr>
          <p:nvPr/>
        </p:nvSpPr>
        <p:spPr>
          <a:xfrm>
            <a:off x="567987" y="4824986"/>
            <a:ext cx="10985770" cy="150329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rPr>
              <a:t>As the p-value is less than 0.05, we reject the null hypothesis. Thereby, there is a significant association between the Risk category and Cases, ​Risk category and Deaths, Risk category and Poverty, Risk category and County, and Risk category and states.</a:t>
            </a:r>
            <a:endParaRPr lang="en-US" sz="2400" dirty="0">
              <a:latin typeface="Times New Roman" panose="02020603050405020304" pitchFamily="18" charset="0"/>
              <a:ea typeface="+mn-lt"/>
              <a:cs typeface="Times New Roman" panose="02020603050405020304" pitchFamily="18" charset="0"/>
            </a:endParaRPr>
          </a:p>
        </p:txBody>
      </p:sp>
      <p:sp>
        <p:nvSpPr>
          <p:cNvPr id="2" name="TextBox 1">
            <a:extLst>
              <a:ext uri="{FF2B5EF4-FFF2-40B4-BE49-F238E27FC236}">
                <a16:creationId xmlns:a16="http://schemas.microsoft.com/office/drawing/2014/main" id="{BC44BCD4-A7D5-B560-4024-407E6ED98A0A}"/>
              </a:ext>
            </a:extLst>
          </p:cNvPr>
          <p:cNvSpPr txBox="1"/>
          <p:nvPr/>
        </p:nvSpPr>
        <p:spPr>
          <a:xfrm>
            <a:off x="621850" y="421946"/>
            <a:ext cx="68035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latin typeface="Times New Roman" panose="02020603050405020304" pitchFamily="18" charset="0"/>
              </a:rPr>
              <a:t>STATISTICAL ANALYSIS</a:t>
            </a:r>
          </a:p>
        </p:txBody>
      </p:sp>
    </p:spTree>
    <p:extLst>
      <p:ext uri="{BB962C8B-B14F-4D97-AF65-F5344CB8AC3E}">
        <p14:creationId xmlns:p14="http://schemas.microsoft.com/office/powerpoint/2010/main" val="1017601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9475D-8A97-D537-AEC6-BA52E0C2B949}"/>
              </a:ext>
            </a:extLst>
          </p:cNvPr>
          <p:cNvSpPr>
            <a:spLocks noGrp="1"/>
          </p:cNvSpPr>
          <p:nvPr>
            <p:ph type="title"/>
          </p:nvPr>
        </p:nvSpPr>
        <p:spPr>
          <a:xfrm>
            <a:off x="467497" y="1202055"/>
            <a:ext cx="10515600" cy="763521"/>
          </a:xfrm>
        </p:spPr>
        <p:txBody>
          <a:bodyPr/>
          <a:lstStyle/>
          <a:p>
            <a:r>
              <a:rPr lang="en-US" sz="3600" b="1" dirty="0"/>
              <a:t>STATISTICAL ANALYSIS</a:t>
            </a:r>
            <a:endParaRPr lang="en-US" sz="3600" dirty="0"/>
          </a:p>
          <a:p>
            <a:endParaRPr lang="en-US" dirty="0"/>
          </a:p>
        </p:txBody>
      </p:sp>
      <p:sp>
        <p:nvSpPr>
          <p:cNvPr id="3" name="Content Placeholder 2">
            <a:extLst>
              <a:ext uri="{FF2B5EF4-FFF2-40B4-BE49-F238E27FC236}">
                <a16:creationId xmlns:a16="http://schemas.microsoft.com/office/drawing/2014/main" id="{6B336C12-31F9-9ED8-FB47-CB911310A0A1}"/>
              </a:ext>
            </a:extLst>
          </p:cNvPr>
          <p:cNvSpPr>
            <a:spLocks noGrp="1"/>
          </p:cNvSpPr>
          <p:nvPr>
            <p:ph idx="1"/>
          </p:nvPr>
        </p:nvSpPr>
        <p:spPr>
          <a:xfrm>
            <a:off x="467497" y="1815328"/>
            <a:ext cx="11061356" cy="4361635"/>
          </a:xfrm>
        </p:spPr>
        <p:txBody>
          <a:bodyPr vert="horz" lIns="91440" tIns="45720" rIns="91440" bIns="45720" rtlCol="0" anchor="t">
            <a:normAutofit/>
          </a:bodyPr>
          <a:lstStyle/>
          <a:p>
            <a:pPr marL="457200" lvl="1" indent="0">
              <a:buNone/>
            </a:pPr>
            <a:r>
              <a:rPr lang="en-US" b="1" dirty="0">
                <a:cs typeface="Times New Roman" panose="02020603050405020304" pitchFamily="18" charset="0"/>
              </a:rPr>
              <a:t>Kruskal-Wallis Tests</a:t>
            </a:r>
          </a:p>
          <a:p>
            <a:r>
              <a:rPr lang="en-US" sz="2400" dirty="0">
                <a:cs typeface="Times New Roman" panose="02020603050405020304" pitchFamily="18" charset="0"/>
              </a:rPr>
              <a:t>To understand the distribution of Cases, Poverty, and Deaths across different risk categories, we performed Kruskal-Wallis tests:</a:t>
            </a:r>
          </a:p>
          <a:p>
            <a:pPr marL="971550" lvl="1" indent="-285750"/>
            <a:r>
              <a:rPr lang="en-US" dirty="0">
                <a:cs typeface="Times New Roman" panose="02020603050405020304" pitchFamily="18" charset="0"/>
              </a:rPr>
              <a:t>Cases by Risk Category: The result was highly significant (p-value &lt; 2.2e-16).</a:t>
            </a:r>
          </a:p>
          <a:p>
            <a:pPr marL="971550" lvl="1" indent="-285750"/>
            <a:r>
              <a:rPr lang="en-US" dirty="0">
                <a:cs typeface="Times New Roman" panose="02020603050405020304" pitchFamily="18" charset="0"/>
              </a:rPr>
              <a:t>Poverty by Risk Category: Again, the p-value was less than 2.2e-16, indicating strong differences.</a:t>
            </a:r>
          </a:p>
          <a:p>
            <a:pPr marL="971550" lvl="1" indent="-285750"/>
            <a:r>
              <a:rPr lang="en-US" dirty="0">
                <a:cs typeface="Times New Roman" panose="02020603050405020304" pitchFamily="18" charset="0"/>
              </a:rPr>
              <a:t>Deaths by Risk Category: Similarly, the p-value was less than 2.2e-16, showing significant variations.</a:t>
            </a:r>
          </a:p>
        </p:txBody>
      </p:sp>
    </p:spTree>
    <p:extLst>
      <p:ext uri="{BB962C8B-B14F-4D97-AF65-F5344CB8AC3E}">
        <p14:creationId xmlns:p14="http://schemas.microsoft.com/office/powerpoint/2010/main" val="3898080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91E9-6458-26DB-59AD-DADE96BB9583}"/>
              </a:ext>
            </a:extLst>
          </p:cNvPr>
          <p:cNvSpPr>
            <a:spLocks noGrp="1"/>
          </p:cNvSpPr>
          <p:nvPr>
            <p:ph type="title"/>
          </p:nvPr>
        </p:nvSpPr>
        <p:spPr>
          <a:xfrm>
            <a:off x="220363" y="772185"/>
            <a:ext cx="11411464" cy="728321"/>
          </a:xfrm>
        </p:spPr>
        <p:txBody>
          <a:bodyPr>
            <a:normAutofit/>
          </a:bodyPr>
          <a:lstStyle/>
          <a:p>
            <a:r>
              <a:rPr lang="en-US" sz="3600" b="1" dirty="0">
                <a:ea typeface="+mj-lt"/>
                <a:cs typeface="Times New Roman" panose="02020603050405020304" pitchFamily="18" charset="0"/>
              </a:rPr>
              <a:t>STATISTICAL ANALYSIS</a:t>
            </a:r>
            <a:endParaRPr lang="en-US" sz="3600" b="1" dirty="0"/>
          </a:p>
          <a:p>
            <a:endParaRPr lang="en-US" dirty="0"/>
          </a:p>
        </p:txBody>
      </p:sp>
      <p:sp>
        <p:nvSpPr>
          <p:cNvPr id="3" name="Content Placeholder 2">
            <a:extLst>
              <a:ext uri="{FF2B5EF4-FFF2-40B4-BE49-F238E27FC236}">
                <a16:creationId xmlns:a16="http://schemas.microsoft.com/office/drawing/2014/main" id="{5D17868F-EE59-E471-3980-814AB15ABED8}"/>
              </a:ext>
            </a:extLst>
          </p:cNvPr>
          <p:cNvSpPr>
            <a:spLocks noGrp="1"/>
          </p:cNvSpPr>
          <p:nvPr>
            <p:ph idx="1"/>
          </p:nvPr>
        </p:nvSpPr>
        <p:spPr>
          <a:xfrm>
            <a:off x="333633" y="1382843"/>
            <a:ext cx="11298194" cy="5278092"/>
          </a:xfrm>
        </p:spPr>
        <p:txBody>
          <a:bodyPr vert="horz" lIns="91440" tIns="45720" rIns="91440" bIns="45720" rtlCol="0" anchor="t">
            <a:normAutofit/>
          </a:bodyPr>
          <a:lstStyle/>
          <a:p>
            <a:pPr marL="0" indent="0">
              <a:buNone/>
            </a:pPr>
            <a:r>
              <a:rPr lang="en-US" sz="2000" dirty="0">
                <a:ea typeface="+mn-lt"/>
                <a:cs typeface="Times New Roman" panose="02020603050405020304" pitchFamily="18" charset="0"/>
              </a:rPr>
              <a:t>In this analysis, we performed several statistical tests to examine the relationship between key variables such as risk categories, cases, deaths, and poverty. Here's what we found:</a:t>
            </a:r>
            <a:endParaRPr lang="en-US" sz="2000" dirty="0">
              <a:cs typeface="Times New Roman" panose="02020603050405020304" pitchFamily="18" charset="0"/>
            </a:endParaRPr>
          </a:p>
          <a:p>
            <a:pPr marL="0" indent="0">
              <a:buNone/>
            </a:pPr>
            <a:r>
              <a:rPr lang="en-US" sz="2000" b="1" dirty="0">
                <a:cs typeface="Times New Roman" panose="02020603050405020304" pitchFamily="18" charset="0"/>
              </a:rPr>
              <a:t>Chi-Square Test</a:t>
            </a:r>
          </a:p>
          <a:p>
            <a:r>
              <a:rPr lang="en-US" sz="2000" dirty="0">
                <a:ea typeface="+mn-lt"/>
                <a:cs typeface="Times New Roman" panose="02020603050405020304" pitchFamily="18" charset="0"/>
              </a:rPr>
              <a:t>We examined the relationship between risk categories and geographical factors like State and County.</a:t>
            </a:r>
            <a:endParaRPr lang="en-US" sz="2000" dirty="0">
              <a:cs typeface="Times New Roman" panose="02020603050405020304" pitchFamily="18" charset="0"/>
            </a:endParaRPr>
          </a:p>
          <a:p>
            <a:pPr lvl="1"/>
            <a:r>
              <a:rPr lang="en-US" sz="2000" dirty="0">
                <a:ea typeface="+mn-lt"/>
                <a:cs typeface="Times New Roman" panose="02020603050405020304" pitchFamily="18" charset="0"/>
              </a:rPr>
              <a:t>Risk Category vs. State: The p-value was less than 2.2e-16, indicating a strong association.</a:t>
            </a:r>
            <a:endParaRPr lang="en-US" sz="2000" dirty="0">
              <a:cs typeface="Times New Roman" panose="02020603050405020304" pitchFamily="18" charset="0"/>
            </a:endParaRPr>
          </a:p>
          <a:p>
            <a:pPr lvl="1"/>
            <a:r>
              <a:rPr lang="en-US" sz="2000" dirty="0">
                <a:ea typeface="+mn-lt"/>
                <a:cs typeface="Times New Roman" panose="02020603050405020304" pitchFamily="18" charset="0"/>
              </a:rPr>
              <a:t>Risk Category vs. County: The p-value was 0.0046, confirming a significant relationship between risk categories and counties</a:t>
            </a:r>
            <a:endParaRPr lang="en-US" sz="2000" dirty="0">
              <a:cs typeface="Times New Roman" panose="02020603050405020304" pitchFamily="18" charset="0"/>
            </a:endParaRPr>
          </a:p>
          <a:p>
            <a:pPr lvl="1">
              <a:buNone/>
            </a:pPr>
            <a:endParaRPr lang="en-US" sz="2000" dirty="0">
              <a:cs typeface="Times New Roman" panose="02020603050405020304" pitchFamily="18" charset="0"/>
            </a:endParaRPr>
          </a:p>
          <a:p>
            <a:endParaRPr lang="en-US" sz="2000" dirty="0">
              <a:cs typeface="Times New Roman" panose="02020603050405020304" pitchFamily="18" charset="0"/>
            </a:endParaRPr>
          </a:p>
        </p:txBody>
      </p:sp>
    </p:spTree>
    <p:extLst>
      <p:ext uri="{BB962C8B-B14F-4D97-AF65-F5344CB8AC3E}">
        <p14:creationId xmlns:p14="http://schemas.microsoft.com/office/powerpoint/2010/main" val="3976427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D43A-D629-C9E9-AA88-885FD7B265D8}"/>
              </a:ext>
            </a:extLst>
          </p:cNvPr>
          <p:cNvSpPr>
            <a:spLocks noGrp="1"/>
          </p:cNvSpPr>
          <p:nvPr>
            <p:ph type="title"/>
          </p:nvPr>
        </p:nvSpPr>
        <p:spPr/>
        <p:txBody>
          <a:bodyPr/>
          <a:lstStyle/>
          <a:p>
            <a:r>
              <a:rPr lang="en-US" sz="3600" b="1" dirty="0">
                <a:cs typeface="Times New Roman" panose="02020603050405020304" pitchFamily="18" charset="0"/>
              </a:rPr>
              <a:t>STATISTICAL ANALYSIS</a:t>
            </a:r>
            <a:endParaRPr lang="en-US" sz="3600" b="1" dirty="0"/>
          </a:p>
          <a:p>
            <a:endParaRPr lang="en-US" dirty="0"/>
          </a:p>
        </p:txBody>
      </p:sp>
      <p:sp>
        <p:nvSpPr>
          <p:cNvPr id="3" name="Content Placeholder 2">
            <a:extLst>
              <a:ext uri="{FF2B5EF4-FFF2-40B4-BE49-F238E27FC236}">
                <a16:creationId xmlns:a16="http://schemas.microsoft.com/office/drawing/2014/main" id="{C37DBA86-4DFC-87A7-9D39-1C911EB5F5EA}"/>
              </a:ext>
            </a:extLst>
          </p:cNvPr>
          <p:cNvSpPr>
            <a:spLocks noGrp="1"/>
          </p:cNvSpPr>
          <p:nvPr>
            <p:ph idx="1"/>
          </p:nvPr>
        </p:nvSpPr>
        <p:spPr>
          <a:xfrm>
            <a:off x="580768" y="1213266"/>
            <a:ext cx="10773032" cy="4963697"/>
          </a:xfrm>
        </p:spPr>
        <p:txBody>
          <a:bodyPr vert="horz" lIns="91440" tIns="45720" rIns="91440" bIns="45720" rtlCol="0" anchor="t">
            <a:normAutofit lnSpcReduction="10000"/>
          </a:bodyPr>
          <a:lstStyle/>
          <a:p>
            <a:pPr marL="0" indent="0">
              <a:buNone/>
            </a:pPr>
            <a:endParaRPr lang="en-US" b="1" dirty="0"/>
          </a:p>
          <a:p>
            <a:r>
              <a:rPr lang="en-US" b="1" dirty="0">
                <a:ea typeface="+mn-lt"/>
                <a:cs typeface="Times New Roman" panose="02020603050405020304" pitchFamily="18" charset="0"/>
              </a:rPr>
              <a:t>Spearman’s Rank Correlation: </a:t>
            </a:r>
            <a:r>
              <a:rPr lang="en-US" dirty="0">
                <a:ea typeface="+mn-lt"/>
                <a:cs typeface="Times New Roman" panose="02020603050405020304" pitchFamily="18" charset="0"/>
              </a:rPr>
              <a:t>Evaluated correlations between various demographic (population) and socioeconomic factors (poverty rate) and health outcomes (cases, deaths).</a:t>
            </a:r>
            <a:endParaRPr lang="en-US" dirty="0"/>
          </a:p>
          <a:p>
            <a:r>
              <a:rPr lang="en-US" dirty="0">
                <a:ea typeface="+mn-lt"/>
                <a:cs typeface="Times New Roman" panose="02020603050405020304" pitchFamily="18" charset="0"/>
              </a:rPr>
              <a:t>Key Findings:</a:t>
            </a:r>
            <a:endParaRPr lang="en-US" dirty="0"/>
          </a:p>
          <a:p>
            <a:pPr lvl="1"/>
            <a:r>
              <a:rPr lang="en-US" dirty="0">
                <a:ea typeface="+mn-lt"/>
                <a:cs typeface="Times New Roman" panose="02020603050405020304" pitchFamily="18" charset="0"/>
              </a:rPr>
              <a:t>As the p-value is less than 0.05, there is a strong correlation between the variables</a:t>
            </a:r>
          </a:p>
          <a:p>
            <a:pPr lvl="1"/>
            <a:r>
              <a:rPr lang="en-US" dirty="0">
                <a:ea typeface="+mn-lt"/>
                <a:cs typeface="Times New Roman" panose="02020603050405020304" pitchFamily="18" charset="0"/>
              </a:rPr>
              <a:t>Positive correlation between poverty and COVID-19 cases, showing socioeconomic factors' impact on the spread of the virus (slide 15).</a:t>
            </a:r>
            <a:endParaRPr lang="en-US" dirty="0"/>
          </a:p>
          <a:p>
            <a:pPr lvl="1"/>
            <a:r>
              <a:rPr lang="en-US" dirty="0">
                <a:ea typeface="+mn-lt"/>
                <a:cs typeface="Times New Roman" panose="02020603050405020304" pitchFamily="18" charset="0"/>
              </a:rPr>
              <a:t>Significant correlation between population size and the number of COVID-19 deaths and cases.</a:t>
            </a:r>
            <a:endParaRPr lang="en-US" dirty="0"/>
          </a:p>
          <a:p>
            <a:pPr lvl="1"/>
            <a:r>
              <a:rPr lang="en-US" dirty="0"/>
              <a:t>Significant correlation between poverty and the number of COVID-19 deaths and cases.</a:t>
            </a:r>
          </a:p>
          <a:p>
            <a:pPr lvl="1"/>
            <a:endParaRPr lang="en-US" dirty="0"/>
          </a:p>
          <a:p>
            <a:pPr lvl="1"/>
            <a:endParaRPr lang="en-US" dirty="0"/>
          </a:p>
          <a:p>
            <a:endParaRPr lang="en-US" dirty="0"/>
          </a:p>
        </p:txBody>
      </p:sp>
    </p:spTree>
    <p:extLst>
      <p:ext uri="{BB962C8B-B14F-4D97-AF65-F5344CB8AC3E}">
        <p14:creationId xmlns:p14="http://schemas.microsoft.com/office/powerpoint/2010/main" val="1477209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79D969-2987-6B62-E80C-051847A82E76}"/>
              </a:ext>
            </a:extLst>
          </p:cNvPr>
          <p:cNvSpPr>
            <a:spLocks noGrp="1"/>
          </p:cNvSpPr>
          <p:nvPr>
            <p:ph idx="1"/>
          </p:nvPr>
        </p:nvSpPr>
        <p:spPr>
          <a:xfrm>
            <a:off x="838200" y="1560816"/>
            <a:ext cx="10515600" cy="4616147"/>
          </a:xfrm>
        </p:spPr>
        <p:txBody>
          <a:bodyPr vert="horz" lIns="91440" tIns="45720" rIns="91440" bIns="45720" rtlCol="0" anchor="t">
            <a:normAutofit/>
          </a:bodyPr>
          <a:lstStyle/>
          <a:p>
            <a:pPr marL="0" indent="0">
              <a:buNone/>
            </a:pPr>
            <a:r>
              <a:rPr lang="en-US" sz="1800" b="1" dirty="0">
                <a:latin typeface="Times New Roman"/>
                <a:cs typeface="Times New Roman"/>
              </a:rPr>
              <a:t>Research Question:</a:t>
            </a:r>
            <a:endParaRPr lang="en-US" sz="1800" dirty="0"/>
          </a:p>
          <a:p>
            <a:r>
              <a:rPr lang="en-US" sz="1800" dirty="0">
                <a:latin typeface="Times New Roman"/>
                <a:cs typeface="Times New Roman"/>
              </a:rPr>
              <a:t>How do socioeconomic, demographic, and racial factors influence the cumulative number of COVID-19 deaths?</a:t>
            </a:r>
            <a:endParaRPr lang="en-US" sz="1800" dirty="0">
              <a:cs typeface="Times New Roman"/>
            </a:endParaRPr>
          </a:p>
          <a:p>
            <a:r>
              <a:rPr lang="en-US" sz="1800" dirty="0">
                <a:latin typeface="Times New Roman"/>
                <a:cs typeface="Times New Roman"/>
              </a:rPr>
              <a:t>How do these factors influence the risk category across different U.S. states and counties?</a:t>
            </a:r>
          </a:p>
          <a:p>
            <a:endParaRPr lang="en-US" sz="1800" dirty="0">
              <a:latin typeface="Times New Roman"/>
              <a:cs typeface="Times New Roman"/>
            </a:endParaRPr>
          </a:p>
          <a:p>
            <a:pPr>
              <a:buNone/>
            </a:pPr>
            <a:r>
              <a:rPr lang="en-US" sz="1800" b="1" dirty="0">
                <a:latin typeface="Times New Roman"/>
                <a:cs typeface="Times New Roman"/>
              </a:rPr>
              <a:t>Hypothesis Testing:</a:t>
            </a:r>
            <a:endParaRPr lang="en-US" sz="1800" dirty="0"/>
          </a:p>
          <a:p>
            <a:pPr>
              <a:buNone/>
            </a:pPr>
            <a:r>
              <a:rPr lang="en-US" sz="1800" b="1" dirty="0">
                <a:latin typeface="Times New Roman"/>
                <a:cs typeface="Times New Roman"/>
              </a:rPr>
              <a:t>Null Hypothesis: </a:t>
            </a:r>
            <a:r>
              <a:rPr lang="en-US" sz="1800" dirty="0">
                <a:latin typeface="Times New Roman"/>
                <a:cs typeface="Times New Roman"/>
              </a:rPr>
              <a:t>There is no significant relationship between demographic, racial and socio-economic factors and COVID-19 outcomes (cumulative deaths) across U.S. counties and states. There is no significant relationship between demographic, racial and socioeconomic factors and the risk category across different U.S. counties and states.</a:t>
            </a:r>
            <a:endParaRPr lang="en-US" sz="1800" dirty="0"/>
          </a:p>
          <a:p>
            <a:pPr>
              <a:buNone/>
            </a:pPr>
            <a:r>
              <a:rPr lang="en-US" sz="1800" b="1" dirty="0">
                <a:latin typeface="Times New Roman"/>
                <a:cs typeface="Times New Roman"/>
              </a:rPr>
              <a:t>Alternative Hypothesis:</a:t>
            </a:r>
            <a:r>
              <a:rPr lang="en-US" sz="1800" dirty="0">
                <a:latin typeface="Times New Roman"/>
                <a:cs typeface="Times New Roman"/>
              </a:rPr>
              <a:t> There is a significant relationship between demographic, racial and socio-economic factors and COVID-19 outcomes (cumulative deaths) across U.S. counties. There is a significant relationship between demographic, racial and socioeconomic factors and the risk category across different U.S. counties and states.</a:t>
            </a:r>
            <a:endParaRPr lang="en-US" sz="1800" dirty="0"/>
          </a:p>
          <a:p>
            <a:pPr marL="0" indent="0">
              <a:buNone/>
            </a:pPr>
            <a:endParaRPr lang="en-US" sz="1100" dirty="0">
              <a:latin typeface="Times New Roman"/>
              <a:cs typeface="Times New Roman"/>
            </a:endParaRPr>
          </a:p>
        </p:txBody>
      </p:sp>
      <p:sp>
        <p:nvSpPr>
          <p:cNvPr id="5" name="Title 1">
            <a:extLst>
              <a:ext uri="{FF2B5EF4-FFF2-40B4-BE49-F238E27FC236}">
                <a16:creationId xmlns:a16="http://schemas.microsoft.com/office/drawing/2014/main" id="{4FB0715F-BAA9-D71B-377A-2FCB523F97F8}"/>
              </a:ext>
            </a:extLst>
          </p:cNvPr>
          <p:cNvSpPr>
            <a:spLocks noGrp="1"/>
          </p:cNvSpPr>
          <p:nvPr>
            <p:ph type="title"/>
          </p:nvPr>
        </p:nvSpPr>
        <p:spPr>
          <a:xfrm>
            <a:off x="840610" y="520826"/>
            <a:ext cx="10029217" cy="720287"/>
          </a:xfrm>
        </p:spPr>
        <p:txBody>
          <a:bodyPr>
            <a:normAutofit/>
          </a:bodyPr>
          <a:lstStyle/>
          <a:p>
            <a:r>
              <a:rPr lang="en-US" sz="3600" b="1" dirty="0">
                <a:ea typeface="+mj-lt"/>
                <a:cs typeface="Times New Roman" panose="02020603050405020304" pitchFamily="18" charset="0"/>
              </a:rPr>
              <a:t>INTRODUCTION</a:t>
            </a:r>
            <a:endParaRPr lang="en-US" sz="3600" b="1" dirty="0"/>
          </a:p>
        </p:txBody>
      </p:sp>
    </p:spTree>
    <p:extLst>
      <p:ext uri="{BB962C8B-B14F-4D97-AF65-F5344CB8AC3E}">
        <p14:creationId xmlns:p14="http://schemas.microsoft.com/office/powerpoint/2010/main" val="2739849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E76A8F-0BB9-BE55-D63B-C99965198590}"/>
              </a:ext>
            </a:extLst>
          </p:cNvPr>
          <p:cNvPicPr>
            <a:picLocks noGrp="1" noChangeAspect="1"/>
          </p:cNvPicPr>
          <p:nvPr>
            <p:ph idx="1"/>
          </p:nvPr>
        </p:nvPicPr>
        <p:blipFill>
          <a:blip r:embed="rId2"/>
          <a:stretch>
            <a:fillRect/>
          </a:stretch>
        </p:blipFill>
        <p:spPr>
          <a:xfrm>
            <a:off x="457202" y="675399"/>
            <a:ext cx="5426764" cy="2197839"/>
          </a:xfrm>
          <a:prstGeom prst="rect">
            <a:avLst/>
          </a:prstGeom>
        </p:spPr>
      </p:pic>
      <p:sp>
        <p:nvSpPr>
          <p:cNvPr id="12" name="Rectangle 11">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pic>
        <p:nvPicPr>
          <p:cNvPr id="6" name="Picture 5">
            <a:extLst>
              <a:ext uri="{FF2B5EF4-FFF2-40B4-BE49-F238E27FC236}">
                <a16:creationId xmlns:a16="http://schemas.microsoft.com/office/drawing/2014/main" id="{B4FDA20B-0533-8C07-539C-C7BE372D58B6}"/>
              </a:ext>
            </a:extLst>
          </p:cNvPr>
          <p:cNvPicPr>
            <a:picLocks noChangeAspect="1"/>
          </p:cNvPicPr>
          <p:nvPr/>
        </p:nvPicPr>
        <p:blipFill>
          <a:blip r:embed="rId3"/>
          <a:stretch>
            <a:fillRect/>
          </a:stretch>
        </p:blipFill>
        <p:spPr>
          <a:xfrm>
            <a:off x="6308034" y="739019"/>
            <a:ext cx="5112595" cy="2070600"/>
          </a:xfrm>
          <a:prstGeom prst="rect">
            <a:avLst/>
          </a:prstGeom>
        </p:spPr>
      </p:pic>
      <p:sp>
        <p:nvSpPr>
          <p:cNvPr id="14" name="Rectangle 13">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6" name="Rectangle 15">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pic>
        <p:nvPicPr>
          <p:cNvPr id="5" name="Picture 4">
            <a:extLst>
              <a:ext uri="{FF2B5EF4-FFF2-40B4-BE49-F238E27FC236}">
                <a16:creationId xmlns:a16="http://schemas.microsoft.com/office/drawing/2014/main" id="{C6791D2D-7767-EAB4-4A5E-F20439D50965}"/>
              </a:ext>
            </a:extLst>
          </p:cNvPr>
          <p:cNvPicPr>
            <a:picLocks noChangeAspect="1"/>
          </p:cNvPicPr>
          <p:nvPr/>
        </p:nvPicPr>
        <p:blipFill>
          <a:blip r:embed="rId4"/>
          <a:stretch>
            <a:fillRect/>
          </a:stretch>
        </p:blipFill>
        <p:spPr>
          <a:xfrm>
            <a:off x="457201" y="3912456"/>
            <a:ext cx="5426764" cy="2197839"/>
          </a:xfrm>
          <a:prstGeom prst="rect">
            <a:avLst/>
          </a:prstGeom>
        </p:spPr>
      </p:pic>
      <p:pic>
        <p:nvPicPr>
          <p:cNvPr id="7" name="Picture 6">
            <a:extLst>
              <a:ext uri="{FF2B5EF4-FFF2-40B4-BE49-F238E27FC236}">
                <a16:creationId xmlns:a16="http://schemas.microsoft.com/office/drawing/2014/main" id="{503793A2-BE67-1F09-E184-E509530C8C97}"/>
              </a:ext>
            </a:extLst>
          </p:cNvPr>
          <p:cNvPicPr>
            <a:picLocks noChangeAspect="1"/>
          </p:cNvPicPr>
          <p:nvPr/>
        </p:nvPicPr>
        <p:blipFill>
          <a:blip r:embed="rId5"/>
          <a:stretch>
            <a:fillRect/>
          </a:stretch>
        </p:blipFill>
        <p:spPr>
          <a:xfrm>
            <a:off x="6308034" y="3976076"/>
            <a:ext cx="5112595" cy="2070600"/>
          </a:xfrm>
          <a:prstGeom prst="rect">
            <a:avLst/>
          </a:prstGeom>
        </p:spPr>
      </p:pic>
    </p:spTree>
    <p:extLst>
      <p:ext uri="{BB962C8B-B14F-4D97-AF65-F5344CB8AC3E}">
        <p14:creationId xmlns:p14="http://schemas.microsoft.com/office/powerpoint/2010/main" val="3233819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5B82-E895-BF76-FAEF-F96F608F7659}"/>
              </a:ext>
            </a:extLst>
          </p:cNvPr>
          <p:cNvSpPr>
            <a:spLocks noGrp="1"/>
          </p:cNvSpPr>
          <p:nvPr>
            <p:ph type="title"/>
          </p:nvPr>
        </p:nvSpPr>
        <p:spPr>
          <a:xfrm>
            <a:off x="981305" y="398579"/>
            <a:ext cx="9277815" cy="1325563"/>
          </a:xfrm>
        </p:spPr>
        <p:txBody>
          <a:bodyPr>
            <a:normAutofit/>
          </a:bodyPr>
          <a:lstStyle/>
          <a:p>
            <a:pPr algn="ctr"/>
            <a:r>
              <a:rPr lang="en-US" sz="2800" b="1" dirty="0"/>
              <a:t>BEFORE AND AFTER REMOVING OUTLIERS USING THE IQR METHOD</a:t>
            </a:r>
          </a:p>
        </p:txBody>
      </p:sp>
      <p:pic>
        <p:nvPicPr>
          <p:cNvPr id="8" name="Content Placeholder 7">
            <a:extLst>
              <a:ext uri="{FF2B5EF4-FFF2-40B4-BE49-F238E27FC236}">
                <a16:creationId xmlns:a16="http://schemas.microsoft.com/office/drawing/2014/main" id="{6E1D5B5F-F417-1002-7995-7D1D45B2D103}"/>
              </a:ext>
            </a:extLst>
          </p:cNvPr>
          <p:cNvPicPr>
            <a:picLocks noGrp="1" noChangeAspect="1"/>
          </p:cNvPicPr>
          <p:nvPr>
            <p:ph sz="half" idx="1"/>
          </p:nvPr>
        </p:nvPicPr>
        <p:blipFill>
          <a:blip r:embed="rId2"/>
          <a:stretch>
            <a:fillRect/>
          </a:stretch>
        </p:blipFill>
        <p:spPr>
          <a:xfrm>
            <a:off x="1672678" y="1825625"/>
            <a:ext cx="3512644" cy="4351338"/>
          </a:xfrm>
        </p:spPr>
      </p:pic>
      <p:pic>
        <p:nvPicPr>
          <p:cNvPr id="9" name="Content Placeholder 8">
            <a:extLst>
              <a:ext uri="{FF2B5EF4-FFF2-40B4-BE49-F238E27FC236}">
                <a16:creationId xmlns:a16="http://schemas.microsoft.com/office/drawing/2014/main" id="{85C7A771-0B19-CF6F-3B51-35055E5EC31B}"/>
              </a:ext>
            </a:extLst>
          </p:cNvPr>
          <p:cNvPicPr>
            <a:picLocks noGrp="1" noChangeAspect="1"/>
          </p:cNvPicPr>
          <p:nvPr>
            <p:ph sz="half" idx="2"/>
          </p:nvPr>
        </p:nvPicPr>
        <p:blipFill>
          <a:blip r:embed="rId3"/>
          <a:stretch>
            <a:fillRect/>
          </a:stretch>
        </p:blipFill>
        <p:spPr>
          <a:xfrm>
            <a:off x="7006678" y="1825625"/>
            <a:ext cx="3512644" cy="4351338"/>
          </a:xfrm>
        </p:spPr>
      </p:pic>
    </p:spTree>
    <p:extLst>
      <p:ext uri="{BB962C8B-B14F-4D97-AF65-F5344CB8AC3E}">
        <p14:creationId xmlns:p14="http://schemas.microsoft.com/office/powerpoint/2010/main" val="1316756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FDF3D-AC3C-5E44-AB46-FB86924ED8D1}"/>
              </a:ext>
            </a:extLst>
          </p:cNvPr>
          <p:cNvSpPr>
            <a:spLocks noGrp="1"/>
          </p:cNvSpPr>
          <p:nvPr>
            <p:ph type="title"/>
          </p:nvPr>
        </p:nvSpPr>
        <p:spPr>
          <a:xfrm>
            <a:off x="1155558" y="637762"/>
            <a:ext cx="4284397" cy="5576770"/>
          </a:xfrm>
        </p:spPr>
        <p:txBody>
          <a:bodyPr vert="horz" lIns="91440" tIns="45720" rIns="91440" bIns="45720" rtlCol="0" anchor="ctr">
            <a:normAutofit/>
          </a:bodyPr>
          <a:lstStyle/>
          <a:p>
            <a:r>
              <a:rPr lang="en-US" sz="5600" kern="1200" dirty="0">
                <a:solidFill>
                  <a:schemeClr val="bg1"/>
                </a:solidFill>
                <a:ea typeface="+mj-ea"/>
                <a:cs typeface="+mj-cs"/>
              </a:rPr>
              <a:t>LINEAR REGRESSION</a:t>
            </a:r>
          </a:p>
        </p:txBody>
      </p:sp>
      <p:sp>
        <p:nvSpPr>
          <p:cNvPr id="3" name="Content Placeholder 2">
            <a:extLst>
              <a:ext uri="{FF2B5EF4-FFF2-40B4-BE49-F238E27FC236}">
                <a16:creationId xmlns:a16="http://schemas.microsoft.com/office/drawing/2014/main" id="{B409AAA8-864A-20D2-CD32-49BCE5DF4F0E}"/>
              </a:ext>
            </a:extLst>
          </p:cNvPr>
          <p:cNvSpPr>
            <a:spLocks noGrp="1"/>
          </p:cNvSpPr>
          <p:nvPr>
            <p:ph idx="1"/>
          </p:nvPr>
        </p:nvSpPr>
        <p:spPr>
          <a:xfrm>
            <a:off x="969205" y="637762"/>
            <a:ext cx="10485362" cy="5860946"/>
          </a:xfrm>
        </p:spPr>
        <p:txBody>
          <a:bodyPr vert="horz" lIns="91440" tIns="45720" rIns="91440" bIns="45720" rtlCol="0" anchor="ctr">
            <a:normAutofit/>
          </a:bodyPr>
          <a:lstStyle/>
          <a:p>
            <a:pPr marL="0" indent="0">
              <a:buNone/>
            </a:pPr>
            <a:r>
              <a:rPr lang="en-US" sz="4000" kern="1200" dirty="0">
                <a:ea typeface="+mn-ea"/>
                <a:cs typeface="+mn-cs"/>
              </a:rPr>
              <a:t>Predicting Covid 19 </a:t>
            </a:r>
            <a:r>
              <a:rPr lang="en-US" sz="4000" b="1" dirty="0"/>
              <a:t>Deaths</a:t>
            </a:r>
            <a:r>
              <a:rPr lang="en-US" sz="4000" kern="1200" dirty="0">
                <a:ea typeface="+mn-ea"/>
                <a:cs typeface="+mn-cs"/>
              </a:rPr>
              <a:t> </a:t>
            </a:r>
            <a:r>
              <a:rPr lang="en-US" sz="4000" dirty="0"/>
              <a:t>using </a:t>
            </a:r>
            <a:br>
              <a:rPr lang="en-US" sz="4000" dirty="0"/>
            </a:br>
            <a:r>
              <a:rPr lang="en-US" sz="4000" dirty="0"/>
              <a:t>socio-economic and Racial Predictors</a:t>
            </a:r>
            <a:endParaRPr lang="en-US" dirty="0"/>
          </a:p>
        </p:txBody>
      </p:sp>
    </p:spTree>
    <p:extLst>
      <p:ext uri="{BB962C8B-B14F-4D97-AF65-F5344CB8AC3E}">
        <p14:creationId xmlns:p14="http://schemas.microsoft.com/office/powerpoint/2010/main" val="2664582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6540F49-E2EC-A7F4-6B95-4638C31E6FE4}"/>
              </a:ext>
            </a:extLst>
          </p:cNvPr>
          <p:cNvSpPr>
            <a:spLocks noGrp="1"/>
          </p:cNvSpPr>
          <p:nvPr>
            <p:ph type="title"/>
          </p:nvPr>
        </p:nvSpPr>
        <p:spPr>
          <a:xfrm>
            <a:off x="793662" y="386930"/>
            <a:ext cx="10066122" cy="1298448"/>
          </a:xfrm>
        </p:spPr>
        <p:txBody>
          <a:bodyPr vert="horz" lIns="91440" tIns="45720" rIns="91440" bIns="45720" rtlCol="0" anchor="b">
            <a:normAutofit/>
          </a:bodyPr>
          <a:lstStyle/>
          <a:p>
            <a:pPr algn="ctr"/>
            <a:r>
              <a:rPr lang="en-US" sz="3600" b="1" dirty="0"/>
              <a:t>ADDRESSING MULTICOLLINEARITY</a:t>
            </a:r>
            <a:endParaRPr lang="en-US" sz="3600" b="1" dirty="0">
              <a:ea typeface="+mj-ea"/>
              <a:cs typeface="+mj-cs"/>
            </a:endParaRPr>
          </a:p>
        </p:txBody>
      </p:sp>
      <p:sp>
        <p:nvSpPr>
          <p:cNvPr id="25" name="Content Placeholder 13">
            <a:extLst>
              <a:ext uri="{FF2B5EF4-FFF2-40B4-BE49-F238E27FC236}">
                <a16:creationId xmlns:a16="http://schemas.microsoft.com/office/drawing/2014/main" id="{83D21580-70DE-351C-7DEE-783DDBC38D50}"/>
              </a:ext>
            </a:extLst>
          </p:cNvPr>
          <p:cNvSpPr>
            <a:spLocks noGrp="1"/>
          </p:cNvSpPr>
          <p:nvPr>
            <p:ph sz="half" idx="1"/>
          </p:nvPr>
        </p:nvSpPr>
        <p:spPr>
          <a:xfrm>
            <a:off x="235248" y="1746998"/>
            <a:ext cx="4160725" cy="4998690"/>
          </a:xfrm>
        </p:spPr>
        <p:txBody>
          <a:bodyPr vert="horz" lIns="91440" tIns="45720" rIns="91440" bIns="45720" rtlCol="0" anchor="ctr">
            <a:normAutofit/>
          </a:bodyPr>
          <a:lstStyle/>
          <a:p>
            <a:r>
              <a:rPr lang="en-US" sz="2000"/>
              <a:t>Male and Female populations are highly correlated among corresponding Racial populations</a:t>
            </a:r>
          </a:p>
          <a:p>
            <a:r>
              <a:rPr lang="en-US" sz="2000"/>
              <a:t>Poverty and Population are highly correlated (0.999)</a:t>
            </a:r>
          </a:p>
          <a:p>
            <a:r>
              <a:rPr lang="en-US" sz="2000"/>
              <a:t>Male and female populations are aggravated together to reduce collinearity.</a:t>
            </a:r>
          </a:p>
          <a:p>
            <a:r>
              <a:rPr lang="en-US" sz="2000"/>
              <a:t>Since populations are already accounted through racial populations, we have removed population and kept poverty in the model.</a:t>
            </a:r>
          </a:p>
          <a:p>
            <a:endParaRPr lang="en-US" sz="2000"/>
          </a:p>
        </p:txBody>
      </p:sp>
      <p:pic>
        <p:nvPicPr>
          <p:cNvPr id="9" name="Content Placeholder 8">
            <a:extLst>
              <a:ext uri="{FF2B5EF4-FFF2-40B4-BE49-F238E27FC236}">
                <a16:creationId xmlns:a16="http://schemas.microsoft.com/office/drawing/2014/main" id="{E6DC00F7-956C-FFB6-6B8F-FC84DAC853F0}"/>
              </a:ext>
            </a:extLst>
          </p:cNvPr>
          <p:cNvPicPr>
            <a:picLocks noGrp="1" noChangeAspect="1"/>
          </p:cNvPicPr>
          <p:nvPr>
            <p:ph sz="half" idx="2"/>
          </p:nvPr>
        </p:nvPicPr>
        <p:blipFill>
          <a:blip r:embed="rId2"/>
          <a:srcRect t="4845" r="154" b="438"/>
          <a:stretch/>
        </p:blipFill>
        <p:spPr>
          <a:xfrm>
            <a:off x="8271274" y="2063413"/>
            <a:ext cx="3507242" cy="4413305"/>
          </a:xfrm>
          <a:prstGeom prst="rect">
            <a:avLst/>
          </a:prstGeom>
        </p:spPr>
      </p:pic>
      <p:pic>
        <p:nvPicPr>
          <p:cNvPr id="8" name="Content Placeholder 7">
            <a:extLst>
              <a:ext uri="{FF2B5EF4-FFF2-40B4-BE49-F238E27FC236}">
                <a16:creationId xmlns:a16="http://schemas.microsoft.com/office/drawing/2014/main" id="{11B719A0-58C3-5852-56D2-18317A1C905A}"/>
              </a:ext>
            </a:extLst>
          </p:cNvPr>
          <p:cNvPicPr>
            <a:picLocks noChangeAspect="1"/>
          </p:cNvPicPr>
          <p:nvPr/>
        </p:nvPicPr>
        <p:blipFill>
          <a:blip r:embed="rId3"/>
          <a:srcRect t="3634" r="2141" b="-716"/>
          <a:stretch/>
        </p:blipFill>
        <p:spPr>
          <a:xfrm>
            <a:off x="4556083" y="2200742"/>
            <a:ext cx="3418096" cy="4262721"/>
          </a:xfrm>
          <a:prstGeom prst="rect">
            <a:avLst/>
          </a:prstGeom>
        </p:spPr>
      </p:pic>
    </p:spTree>
    <p:extLst>
      <p:ext uri="{BB962C8B-B14F-4D97-AF65-F5344CB8AC3E}">
        <p14:creationId xmlns:p14="http://schemas.microsoft.com/office/powerpoint/2010/main" val="2624411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A512BE-9AB3-B194-98B9-22B3896C528E}"/>
              </a:ext>
            </a:extLst>
          </p:cNvPr>
          <p:cNvPicPr>
            <a:picLocks noChangeAspect="1"/>
          </p:cNvPicPr>
          <p:nvPr/>
        </p:nvPicPr>
        <p:blipFill>
          <a:blip r:embed="rId2"/>
          <a:srcRect l="8636" t="27408" r="45557" b="14886"/>
          <a:stretch/>
        </p:blipFill>
        <p:spPr>
          <a:xfrm>
            <a:off x="6272966" y="1405666"/>
            <a:ext cx="5921609" cy="4881390"/>
          </a:xfrm>
          <a:prstGeom prst="rect">
            <a:avLst/>
          </a:prstGeom>
        </p:spPr>
      </p:pic>
      <p:sp>
        <p:nvSpPr>
          <p:cNvPr id="6" name="TextBox 5">
            <a:extLst>
              <a:ext uri="{FF2B5EF4-FFF2-40B4-BE49-F238E27FC236}">
                <a16:creationId xmlns:a16="http://schemas.microsoft.com/office/drawing/2014/main" id="{973FA01D-CACE-0618-4B8A-F3074AFAE2EF}"/>
              </a:ext>
            </a:extLst>
          </p:cNvPr>
          <p:cNvSpPr txBox="1"/>
          <p:nvPr/>
        </p:nvSpPr>
        <p:spPr>
          <a:xfrm>
            <a:off x="804821" y="370005"/>
            <a:ext cx="5293282" cy="400110"/>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Times New Roman" panose="02020603050405020304" pitchFamily="18" charset="0"/>
              </a:rPr>
              <a:t>RESULTS AND DIAGNOSTIC PLOSTS</a:t>
            </a:r>
          </a:p>
        </p:txBody>
      </p:sp>
      <p:sp>
        <p:nvSpPr>
          <p:cNvPr id="9" name="TextBox 8">
            <a:extLst>
              <a:ext uri="{FF2B5EF4-FFF2-40B4-BE49-F238E27FC236}">
                <a16:creationId xmlns:a16="http://schemas.microsoft.com/office/drawing/2014/main" id="{54F444F3-A4D2-929D-4ECF-520A84FCFC1A}"/>
              </a:ext>
            </a:extLst>
          </p:cNvPr>
          <p:cNvSpPr txBox="1"/>
          <p:nvPr/>
        </p:nvSpPr>
        <p:spPr>
          <a:xfrm>
            <a:off x="314107" y="1407663"/>
            <a:ext cx="607854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panose="02020603050405020304" pitchFamily="18" charset="0"/>
                <a:ea typeface="+mn-lt"/>
                <a:cs typeface="Times New Roman" panose="02020603050405020304" pitchFamily="18" charset="0"/>
              </a:rPr>
              <a:t>Dependent Variable: </a:t>
            </a:r>
            <a:r>
              <a:rPr lang="en-US" dirty="0">
                <a:latin typeface="Times New Roman" panose="02020603050405020304" pitchFamily="18" charset="0"/>
              </a:rPr>
              <a:t>Deaths</a:t>
            </a:r>
          </a:p>
          <a:p>
            <a:pPr marL="285750" indent="-285750">
              <a:buFont typeface="Arial"/>
              <a:buChar char="•"/>
            </a:pPr>
            <a:endParaRPr lang="en-US" dirty="0">
              <a:latin typeface="Times New Roman" panose="02020603050405020304" pitchFamily="18" charset="0"/>
              <a:ea typeface="+mn-lt"/>
              <a:cs typeface="Times New Roman" panose="02020603050405020304" pitchFamily="18" charset="0"/>
            </a:endParaRPr>
          </a:p>
          <a:p>
            <a:pPr marL="285750" indent="-285750">
              <a:buFont typeface="Arial"/>
              <a:buChar char="•"/>
            </a:pPr>
            <a:r>
              <a:rPr lang="en-US" dirty="0">
                <a:latin typeface="Times New Roman" panose="02020603050405020304" pitchFamily="18" charset="0"/>
                <a:ea typeface="+mn-lt"/>
                <a:cs typeface="Times New Roman" panose="02020603050405020304" pitchFamily="18" charset="0"/>
              </a:rPr>
              <a:t>Independent Variables: </a:t>
            </a:r>
            <a:br>
              <a:rPr lang="en-US" dirty="0">
                <a:latin typeface="Times New Roman" panose="02020603050405020304" pitchFamily="18" charset="0"/>
              </a:rPr>
            </a:br>
            <a:r>
              <a:rPr lang="en-US" dirty="0">
                <a:latin typeface="Times New Roman" panose="02020603050405020304" pitchFamily="18" charset="0"/>
              </a:rPr>
              <a:t>Poverty</a:t>
            </a:r>
            <a:r>
              <a:rPr lang="en-US" dirty="0">
                <a:latin typeface="Times New Roman" panose="02020603050405020304" pitchFamily="18" charset="0"/>
                <a:ea typeface="+mn-lt"/>
                <a:cs typeface="Times New Roman" panose="02020603050405020304" pitchFamily="18" charset="0"/>
              </a:rPr>
              <a:t>, </a:t>
            </a:r>
            <a:r>
              <a:rPr lang="en-US" dirty="0">
                <a:latin typeface="Times New Roman" panose="02020603050405020304" pitchFamily="18" charset="0"/>
              </a:rPr>
              <a:t>Cases</a:t>
            </a:r>
            <a:r>
              <a:rPr lang="en-US" dirty="0">
                <a:latin typeface="Times New Roman" panose="02020603050405020304" pitchFamily="18" charset="0"/>
                <a:ea typeface="+mn-lt"/>
                <a:cs typeface="Times New Roman" panose="02020603050405020304" pitchFamily="18" charset="0"/>
              </a:rPr>
              <a:t>, </a:t>
            </a:r>
            <a:r>
              <a:rPr lang="en-US" dirty="0" err="1">
                <a:latin typeface="Times New Roman" panose="02020603050405020304" pitchFamily="18" charset="0"/>
              </a:rPr>
              <a:t>Risk_Index</a:t>
            </a:r>
            <a:r>
              <a:rPr lang="en-US" dirty="0">
                <a:latin typeface="Times New Roman" panose="02020603050405020304" pitchFamily="18" charset="0"/>
                <a:ea typeface="+mn-lt"/>
                <a:cs typeface="Times New Roman" panose="02020603050405020304" pitchFamily="18" charset="0"/>
              </a:rPr>
              <a:t>, </a:t>
            </a:r>
            <a:r>
              <a:rPr lang="en-US" dirty="0" err="1">
                <a:latin typeface="Times New Roman" panose="02020603050405020304" pitchFamily="18" charset="0"/>
              </a:rPr>
              <a:t>B_Total</a:t>
            </a:r>
            <a:r>
              <a:rPr lang="en-US" dirty="0">
                <a:latin typeface="Times New Roman" panose="02020603050405020304" pitchFamily="18" charset="0"/>
                <a:ea typeface="+mn-lt"/>
                <a:cs typeface="Times New Roman" panose="02020603050405020304" pitchFamily="18" charset="0"/>
              </a:rPr>
              <a:t>, </a:t>
            </a:r>
            <a:r>
              <a:rPr lang="en-US" dirty="0" err="1">
                <a:latin typeface="Times New Roman" panose="02020603050405020304" pitchFamily="18" charset="0"/>
              </a:rPr>
              <a:t>A_Total</a:t>
            </a:r>
            <a:r>
              <a:rPr lang="en-US" dirty="0">
                <a:latin typeface="Times New Roman" panose="02020603050405020304" pitchFamily="18" charset="0"/>
                <a:ea typeface="+mn-lt"/>
                <a:cs typeface="Times New Roman" panose="02020603050405020304" pitchFamily="18" charset="0"/>
              </a:rPr>
              <a:t>, </a:t>
            </a:r>
            <a:r>
              <a:rPr lang="en-US" dirty="0" err="1">
                <a:latin typeface="Times New Roman" panose="02020603050405020304" pitchFamily="18" charset="0"/>
              </a:rPr>
              <a:t>NL_Total</a:t>
            </a:r>
            <a:r>
              <a:rPr lang="en-US" dirty="0">
                <a:latin typeface="Times New Roman" panose="02020603050405020304" pitchFamily="18" charset="0"/>
                <a:ea typeface="+mn-lt"/>
                <a:cs typeface="Times New Roman" panose="02020603050405020304" pitchFamily="18" charset="0"/>
              </a:rPr>
              <a:t>.</a:t>
            </a:r>
            <a:endParaRPr lang="en-US" dirty="0">
              <a:latin typeface="Times New Roman" panose="02020603050405020304" pitchFamily="18" charset="0"/>
            </a:endParaRPr>
          </a:p>
          <a:p>
            <a:pPr marL="285750" indent="-285750" algn="l">
              <a:buFont typeface="Arial"/>
              <a:buChar char="•"/>
            </a:pPr>
            <a:endParaRPr lang="en-US" dirty="0">
              <a:latin typeface="Times New Roman" panose="02020603050405020304" pitchFamily="18" charset="0"/>
            </a:endParaRPr>
          </a:p>
          <a:p>
            <a:pPr marL="285750" indent="-285750">
              <a:buFont typeface="Arial"/>
              <a:buChar char="•"/>
            </a:pPr>
            <a:r>
              <a:rPr lang="en-US" dirty="0">
                <a:latin typeface="Times New Roman" panose="02020603050405020304" pitchFamily="18" charset="0"/>
              </a:rPr>
              <a:t>Poverty</a:t>
            </a:r>
            <a:r>
              <a:rPr lang="en-US" dirty="0">
                <a:latin typeface="Times New Roman" panose="02020603050405020304" pitchFamily="18" charset="0"/>
                <a:ea typeface="+mn-lt"/>
                <a:cs typeface="Times New Roman" panose="02020603050405020304" pitchFamily="18" charset="0"/>
              </a:rPr>
              <a:t>: Positive and significant (p &lt; 0.001). Higher poverty rates are associated with more deaths.</a:t>
            </a:r>
            <a:endParaRPr lang="en-US" dirty="0">
              <a:latin typeface="Times New Roman" panose="02020603050405020304" pitchFamily="18" charset="0"/>
            </a:endParaRPr>
          </a:p>
          <a:p>
            <a:pPr marL="285750" indent="-285750">
              <a:buFont typeface="Arial"/>
              <a:buChar char="•"/>
            </a:pPr>
            <a:r>
              <a:rPr lang="en-US" dirty="0">
                <a:latin typeface="Times New Roman" panose="02020603050405020304" pitchFamily="18" charset="0"/>
              </a:rPr>
              <a:t>Cases</a:t>
            </a:r>
            <a:r>
              <a:rPr lang="en-US" dirty="0">
                <a:latin typeface="Times New Roman" panose="02020603050405020304" pitchFamily="18" charset="0"/>
                <a:ea typeface="+mn-lt"/>
                <a:cs typeface="Times New Roman" panose="02020603050405020304" pitchFamily="18" charset="0"/>
              </a:rPr>
              <a:t>: Positive and significant (p &lt; 0.001). More cases contribute to increased deaths.</a:t>
            </a:r>
            <a:endParaRPr lang="en-US" dirty="0">
              <a:latin typeface="Times New Roman" panose="02020603050405020304" pitchFamily="18" charset="0"/>
            </a:endParaRPr>
          </a:p>
          <a:p>
            <a:pPr marL="285750" indent="-285750">
              <a:buFont typeface="Arial"/>
              <a:buChar char="•"/>
            </a:pPr>
            <a:r>
              <a:rPr lang="en-US" dirty="0">
                <a:latin typeface="Times New Roman" panose="02020603050405020304" pitchFamily="18" charset="0"/>
                <a:ea typeface="+mn-lt"/>
                <a:cs typeface="Times New Roman" panose="02020603050405020304" pitchFamily="18" charset="0"/>
              </a:rPr>
              <a:t>Adjusted R² = 0.8475: The model explains 84.75% of the variability in </a:t>
            </a:r>
            <a:r>
              <a:rPr lang="en-US" dirty="0">
                <a:latin typeface="Times New Roman" panose="02020603050405020304" pitchFamily="18" charset="0"/>
              </a:rPr>
              <a:t>Deaths</a:t>
            </a:r>
            <a:r>
              <a:rPr lang="en-US" dirty="0">
                <a:latin typeface="Times New Roman" panose="02020603050405020304" pitchFamily="18" charset="0"/>
                <a:ea typeface="+mn-lt"/>
                <a:cs typeface="Times New Roman" panose="02020603050405020304" pitchFamily="18" charset="0"/>
              </a:rPr>
              <a:t>.</a:t>
            </a:r>
          </a:p>
          <a:p>
            <a:pPr marL="285750" indent="-285750">
              <a:buFont typeface="Arial"/>
              <a:buChar char="•"/>
            </a:pPr>
            <a:endParaRPr lang="en-US" dirty="0">
              <a:latin typeface="Times New Roman" panose="02020603050405020304" pitchFamily="18" charset="0"/>
              <a:ea typeface="+mn-lt"/>
              <a:cs typeface="Times New Roman" panose="02020603050405020304" pitchFamily="18" charset="0"/>
            </a:endParaRPr>
          </a:p>
          <a:p>
            <a:endParaRPr lang="en-US" dirty="0">
              <a:latin typeface="Times New Roman" panose="02020603050405020304" pitchFamily="18" charset="0"/>
            </a:endParaRPr>
          </a:p>
        </p:txBody>
      </p:sp>
    </p:spTree>
    <p:extLst>
      <p:ext uri="{BB962C8B-B14F-4D97-AF65-F5344CB8AC3E}">
        <p14:creationId xmlns:p14="http://schemas.microsoft.com/office/powerpoint/2010/main" val="1536255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A6A99D-236F-A93C-9DF3-DFF676B93853}"/>
              </a:ext>
            </a:extLst>
          </p:cNvPr>
          <p:cNvPicPr>
            <a:picLocks noChangeAspect="1"/>
          </p:cNvPicPr>
          <p:nvPr/>
        </p:nvPicPr>
        <p:blipFill>
          <a:blip r:embed="rId2"/>
          <a:stretch>
            <a:fillRect/>
          </a:stretch>
        </p:blipFill>
        <p:spPr>
          <a:xfrm>
            <a:off x="6448188" y="642937"/>
            <a:ext cx="4505325" cy="5572125"/>
          </a:xfrm>
          <a:prstGeom prst="rect">
            <a:avLst/>
          </a:prstGeom>
        </p:spPr>
      </p:pic>
      <p:sp>
        <p:nvSpPr>
          <p:cNvPr id="3" name="TextBox 2">
            <a:extLst>
              <a:ext uri="{FF2B5EF4-FFF2-40B4-BE49-F238E27FC236}">
                <a16:creationId xmlns:a16="http://schemas.microsoft.com/office/drawing/2014/main" id="{496C5F0E-5482-5224-8D16-ED14A7DC971B}"/>
              </a:ext>
            </a:extLst>
          </p:cNvPr>
          <p:cNvSpPr txBox="1"/>
          <p:nvPr/>
        </p:nvSpPr>
        <p:spPr>
          <a:xfrm>
            <a:off x="378089" y="1407663"/>
            <a:ext cx="557830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latin typeface="Times New Roman" panose="02020603050405020304" pitchFamily="18" charset="0"/>
                <a:ea typeface="+mn-lt"/>
                <a:cs typeface="Times New Roman" panose="02020603050405020304" pitchFamily="18" charset="0"/>
              </a:rPr>
              <a:t>This Residuals vs Fitted plot helps assess the linearity and homoscedasticity in the regression model.</a:t>
            </a:r>
          </a:p>
          <a:p>
            <a:pPr marL="285750" indent="-285750">
              <a:buFont typeface="Arial"/>
              <a:buChar char="•"/>
            </a:pPr>
            <a:endParaRPr lang="en-US" sz="2400" dirty="0">
              <a:latin typeface="Times New Roman" panose="02020603050405020304" pitchFamily="18" charset="0"/>
              <a:ea typeface="+mn-lt"/>
              <a:cs typeface="Times New Roman" panose="02020603050405020304" pitchFamily="18" charset="0"/>
            </a:endParaRPr>
          </a:p>
          <a:p>
            <a:pPr marL="285750" indent="-285750">
              <a:buFont typeface="Arial"/>
              <a:buChar char="•"/>
            </a:pPr>
            <a:r>
              <a:rPr lang="en-US" sz="2400" dirty="0">
                <a:latin typeface="Times New Roman" panose="02020603050405020304" pitchFamily="18" charset="0"/>
                <a:ea typeface="+mn-lt"/>
                <a:cs typeface="Times New Roman" panose="02020603050405020304" pitchFamily="18" charset="0"/>
              </a:rPr>
              <a:t>The majority of points are randomly scattered around the zero residual line, suggesting a decent fit.</a:t>
            </a:r>
          </a:p>
          <a:p>
            <a:pPr marL="285750" indent="-285750">
              <a:buFont typeface="Arial"/>
              <a:buChar char="•"/>
            </a:pPr>
            <a:endParaRPr lang="en-US" sz="2400" dirty="0">
              <a:latin typeface="Times New Roman" panose="02020603050405020304" pitchFamily="18" charset="0"/>
              <a:ea typeface="+mn-lt"/>
              <a:cs typeface="Times New Roman" panose="02020603050405020304" pitchFamily="18" charset="0"/>
            </a:endParaRPr>
          </a:p>
          <a:p>
            <a:pPr marL="285750" indent="-285750">
              <a:buFont typeface="Arial"/>
              <a:buChar char="•"/>
            </a:pPr>
            <a:r>
              <a:rPr lang="en-US" sz="2400" dirty="0">
                <a:latin typeface="Times New Roman" panose="02020603050405020304" pitchFamily="18" charset="0"/>
                <a:ea typeface="+mn-lt"/>
                <a:cs typeface="Times New Roman" panose="02020603050405020304" pitchFamily="18" charset="0"/>
              </a:rPr>
              <a:t>However very slight funnel shape might indicate potential heteroscedasticity, where variance increases with fitted values.</a:t>
            </a:r>
            <a:endParaRPr lang="en-US" sz="2400" dirty="0">
              <a:latin typeface="Times New Roman" panose="02020603050405020304" pitchFamily="18" charset="0"/>
            </a:endParaRPr>
          </a:p>
          <a:p>
            <a:endParaRPr lang="en-US" dirty="0">
              <a:latin typeface="Times New Roman" panose="02020603050405020304" pitchFamily="18" charset="0"/>
            </a:endParaRPr>
          </a:p>
          <a:p>
            <a:pPr algn="l"/>
            <a:endParaRPr lang="en-US" dirty="0">
              <a:latin typeface="Times New Roman" panose="02020603050405020304" pitchFamily="18" charset="0"/>
            </a:endParaRPr>
          </a:p>
        </p:txBody>
      </p:sp>
      <p:sp>
        <p:nvSpPr>
          <p:cNvPr id="4" name="TextBox 3">
            <a:extLst>
              <a:ext uri="{FF2B5EF4-FFF2-40B4-BE49-F238E27FC236}">
                <a16:creationId xmlns:a16="http://schemas.microsoft.com/office/drawing/2014/main" id="{C66ED9B1-B9EA-7CEC-E44F-F228A1C17B45}"/>
              </a:ext>
            </a:extLst>
          </p:cNvPr>
          <p:cNvSpPr txBox="1"/>
          <p:nvPr/>
        </p:nvSpPr>
        <p:spPr>
          <a:xfrm>
            <a:off x="395542" y="488610"/>
            <a:ext cx="5560854"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en-US" sz="2800" b="1" dirty="0">
                <a:latin typeface="Times New Roman" panose="02020603050405020304" pitchFamily="18" charset="0"/>
              </a:rPr>
              <a:t>RESIDUAL VS FITTED PLOT</a:t>
            </a:r>
          </a:p>
        </p:txBody>
      </p:sp>
    </p:spTree>
    <p:extLst>
      <p:ext uri="{BB962C8B-B14F-4D97-AF65-F5344CB8AC3E}">
        <p14:creationId xmlns:p14="http://schemas.microsoft.com/office/powerpoint/2010/main" val="3321569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6B4EEC-00E3-7219-864A-75495CBC9E2E}"/>
              </a:ext>
            </a:extLst>
          </p:cNvPr>
          <p:cNvPicPr>
            <a:picLocks noChangeAspect="1"/>
          </p:cNvPicPr>
          <p:nvPr/>
        </p:nvPicPr>
        <p:blipFill>
          <a:blip r:embed="rId2"/>
          <a:srcRect t="12955" r="-149" b="2928"/>
          <a:stretch/>
        </p:blipFill>
        <p:spPr>
          <a:xfrm>
            <a:off x="6813685" y="786576"/>
            <a:ext cx="5015459" cy="5517017"/>
          </a:xfrm>
          <a:prstGeom prst="rect">
            <a:avLst/>
          </a:prstGeom>
        </p:spPr>
      </p:pic>
      <p:sp>
        <p:nvSpPr>
          <p:cNvPr id="4" name="TextBox 3">
            <a:extLst>
              <a:ext uri="{FF2B5EF4-FFF2-40B4-BE49-F238E27FC236}">
                <a16:creationId xmlns:a16="http://schemas.microsoft.com/office/drawing/2014/main" id="{C69957F9-8202-5E6C-2834-DC8D507C557A}"/>
              </a:ext>
            </a:extLst>
          </p:cNvPr>
          <p:cNvSpPr txBox="1"/>
          <p:nvPr/>
        </p:nvSpPr>
        <p:spPr>
          <a:xfrm>
            <a:off x="395542" y="488610"/>
            <a:ext cx="5560854" cy="70788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en-US" sz="4000" b="1" dirty="0">
                <a:latin typeface="Times New Roman" panose="02020603050405020304" pitchFamily="18" charset="0"/>
                <a:ea typeface="+mn-lt"/>
                <a:cs typeface="Times New Roman" panose="02020603050405020304" pitchFamily="18" charset="0"/>
              </a:rPr>
              <a:t>Normal Q-Q Plot</a:t>
            </a:r>
            <a:endParaRPr lang="en-US" sz="4000" b="1" dirty="0">
              <a:latin typeface="Times New Roman" panose="02020603050405020304" pitchFamily="18" charset="0"/>
            </a:endParaRPr>
          </a:p>
        </p:txBody>
      </p:sp>
      <p:sp>
        <p:nvSpPr>
          <p:cNvPr id="8" name="TextBox 7">
            <a:extLst>
              <a:ext uri="{FF2B5EF4-FFF2-40B4-BE49-F238E27FC236}">
                <a16:creationId xmlns:a16="http://schemas.microsoft.com/office/drawing/2014/main" id="{64E021B2-8802-0134-D065-5F1375971DFA}"/>
              </a:ext>
            </a:extLst>
          </p:cNvPr>
          <p:cNvSpPr txBox="1"/>
          <p:nvPr/>
        </p:nvSpPr>
        <p:spPr>
          <a:xfrm>
            <a:off x="389723" y="1715953"/>
            <a:ext cx="5578306"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dirty="0">
                <a:latin typeface="Times New Roman" panose="02020603050405020304" pitchFamily="18" charset="0"/>
                <a:ea typeface="+mn-lt"/>
                <a:cs typeface="Times New Roman" panose="02020603050405020304" pitchFamily="18" charset="0"/>
              </a:rPr>
              <a:t>Points mostly align with the red diagonal line.</a:t>
            </a:r>
          </a:p>
          <a:p>
            <a:pPr marL="285750" indent="-285750">
              <a:buFont typeface="Arial"/>
              <a:buChar char="•"/>
            </a:pPr>
            <a:endParaRPr lang="en-US" sz="2800" dirty="0">
              <a:latin typeface="Times New Roman" panose="02020603050405020304" pitchFamily="18" charset="0"/>
              <a:ea typeface="+mn-lt"/>
              <a:cs typeface="Times New Roman" panose="02020603050405020304" pitchFamily="18" charset="0"/>
            </a:endParaRPr>
          </a:p>
          <a:p>
            <a:pPr marL="285750" indent="-285750">
              <a:buFont typeface="Arial"/>
              <a:buChar char="•"/>
            </a:pPr>
            <a:r>
              <a:rPr lang="en-US" sz="2800" dirty="0">
                <a:latin typeface="Times New Roman" panose="02020603050405020304" pitchFamily="18" charset="0"/>
                <a:ea typeface="+mn-lt"/>
                <a:cs typeface="Times New Roman" panose="02020603050405020304" pitchFamily="18" charset="0"/>
              </a:rPr>
              <a:t>Deviations at the tails might indicate potential outliers or slight non-normality.</a:t>
            </a:r>
          </a:p>
          <a:p>
            <a:pPr marL="285750" indent="-285750">
              <a:buFont typeface="Arial"/>
              <a:buChar char="•"/>
            </a:pPr>
            <a:endParaRPr lang="en-US" sz="2800" dirty="0">
              <a:latin typeface="Times New Roman" panose="02020603050405020304" pitchFamily="18" charset="0"/>
              <a:ea typeface="+mn-lt"/>
              <a:cs typeface="Times New Roman" panose="02020603050405020304" pitchFamily="18" charset="0"/>
            </a:endParaRPr>
          </a:p>
          <a:p>
            <a:pPr marL="285750" indent="-285750">
              <a:buFont typeface="Arial"/>
              <a:buChar char="•"/>
            </a:pPr>
            <a:r>
              <a:rPr lang="en-US" sz="2800" dirty="0">
                <a:latin typeface="Times New Roman" panose="02020603050405020304" pitchFamily="18" charset="0"/>
                <a:ea typeface="+mn-lt"/>
                <a:cs typeface="Times New Roman" panose="02020603050405020304" pitchFamily="18" charset="0"/>
              </a:rPr>
              <a:t>Residuals are reasonably normal but may need adjustments for extreme observations.</a:t>
            </a:r>
            <a:endParaRPr lang="en-US" sz="2800" dirty="0">
              <a:latin typeface="Times New Roman" panose="02020603050405020304" pitchFamily="18" charset="0"/>
            </a:endParaRPr>
          </a:p>
          <a:p>
            <a:pPr marL="285750" indent="-285750">
              <a:buFont typeface="Arial"/>
              <a:buChar char="•"/>
            </a:pPr>
            <a:endParaRPr lang="en-US" dirty="0">
              <a:latin typeface="Times New Roman" panose="02020603050405020304" pitchFamily="18" charset="0"/>
            </a:endParaRPr>
          </a:p>
        </p:txBody>
      </p:sp>
    </p:spTree>
    <p:extLst>
      <p:ext uri="{BB962C8B-B14F-4D97-AF65-F5344CB8AC3E}">
        <p14:creationId xmlns:p14="http://schemas.microsoft.com/office/powerpoint/2010/main" val="2950694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450C2-154E-DEB0-92BB-354092A4AA0A}"/>
              </a:ext>
            </a:extLst>
          </p:cNvPr>
          <p:cNvPicPr>
            <a:picLocks noChangeAspect="1"/>
          </p:cNvPicPr>
          <p:nvPr/>
        </p:nvPicPr>
        <p:blipFill>
          <a:blip r:embed="rId2"/>
          <a:srcRect l="-6686" t="-9859" r="-3488" b="-3756"/>
          <a:stretch/>
        </p:blipFill>
        <p:spPr>
          <a:xfrm>
            <a:off x="1081320" y="121937"/>
            <a:ext cx="3691299" cy="4712835"/>
          </a:xfrm>
          <a:prstGeom prst="rect">
            <a:avLst/>
          </a:prstGeom>
        </p:spPr>
      </p:pic>
      <p:pic>
        <p:nvPicPr>
          <p:cNvPr id="6" name="Picture 5">
            <a:extLst>
              <a:ext uri="{FF2B5EF4-FFF2-40B4-BE49-F238E27FC236}">
                <a16:creationId xmlns:a16="http://schemas.microsoft.com/office/drawing/2014/main" id="{5D4767BB-42CD-573B-383E-F328CCEDEBB8}"/>
              </a:ext>
            </a:extLst>
          </p:cNvPr>
          <p:cNvPicPr>
            <a:picLocks noChangeAspect="1"/>
          </p:cNvPicPr>
          <p:nvPr/>
        </p:nvPicPr>
        <p:blipFill>
          <a:blip r:embed="rId3"/>
          <a:stretch>
            <a:fillRect/>
          </a:stretch>
        </p:blipFill>
        <p:spPr>
          <a:xfrm>
            <a:off x="7513940" y="334963"/>
            <a:ext cx="3946458" cy="4285778"/>
          </a:xfrm>
          <a:prstGeom prst="rect">
            <a:avLst/>
          </a:prstGeom>
        </p:spPr>
      </p:pic>
      <p:sp>
        <p:nvSpPr>
          <p:cNvPr id="7" name="TextBox 6">
            <a:extLst>
              <a:ext uri="{FF2B5EF4-FFF2-40B4-BE49-F238E27FC236}">
                <a16:creationId xmlns:a16="http://schemas.microsoft.com/office/drawing/2014/main" id="{89619AAE-4B40-5B27-6270-E985851CE8CB}"/>
              </a:ext>
            </a:extLst>
          </p:cNvPr>
          <p:cNvSpPr txBox="1"/>
          <p:nvPr/>
        </p:nvSpPr>
        <p:spPr>
          <a:xfrm>
            <a:off x="437992" y="4836478"/>
            <a:ext cx="604802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Times New Roman" panose="02020603050405020304" pitchFamily="18" charset="0"/>
                <a:ea typeface="+mn-lt"/>
                <a:cs typeface="Times New Roman" panose="02020603050405020304" pitchFamily="18" charset="0"/>
              </a:rPr>
              <a:t>The Scale-Location Plot (also called the "Spread-Location Plot") helps verify the assumption of homoscedasticity, which means that the residual variance should remain constant across fitted values.</a:t>
            </a:r>
          </a:p>
          <a:p>
            <a:endParaRPr lang="en-US" sz="1600" dirty="0">
              <a:latin typeface="Times New Roman" panose="02020603050405020304" pitchFamily="18" charset="0"/>
            </a:endParaRPr>
          </a:p>
          <a:p>
            <a:r>
              <a:rPr lang="en-US" sz="1600" dirty="0">
                <a:latin typeface="Times New Roman" panose="02020603050405020304" pitchFamily="18" charset="0"/>
                <a:ea typeface="+mn-lt"/>
                <a:cs typeface="Times New Roman" panose="02020603050405020304" pitchFamily="18" charset="0"/>
              </a:rPr>
              <a:t>The downward slope of the red line indicates that the residual variance decreases as the fitted values increase. This suggests heteroscedasticity,</a:t>
            </a:r>
            <a:endParaRPr lang="en-US" sz="1600" dirty="0">
              <a:latin typeface="Times New Roman" panose="02020603050405020304" pitchFamily="18" charset="0"/>
            </a:endParaRPr>
          </a:p>
        </p:txBody>
      </p:sp>
      <p:sp>
        <p:nvSpPr>
          <p:cNvPr id="8" name="TextBox 7">
            <a:extLst>
              <a:ext uri="{FF2B5EF4-FFF2-40B4-BE49-F238E27FC236}">
                <a16:creationId xmlns:a16="http://schemas.microsoft.com/office/drawing/2014/main" id="{45140BCF-C6A6-27E1-C1B8-241F5EAE7986}"/>
              </a:ext>
            </a:extLst>
          </p:cNvPr>
          <p:cNvSpPr txBox="1"/>
          <p:nvPr/>
        </p:nvSpPr>
        <p:spPr>
          <a:xfrm>
            <a:off x="6769593" y="4834374"/>
            <a:ext cx="497913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panose="02020603050405020304" pitchFamily="18" charset="0"/>
                <a:ea typeface="+mn-lt"/>
                <a:cs typeface="Times New Roman" panose="02020603050405020304" pitchFamily="18" charset="0"/>
              </a:rPr>
              <a:t>This plot helps identify influential points that can disproportionately affect the regression model.</a:t>
            </a:r>
          </a:p>
          <a:p>
            <a:endParaRPr lang="en-US" sz="1400" dirty="0">
              <a:latin typeface="Times New Roman" panose="02020603050405020304" pitchFamily="18" charset="0"/>
              <a:ea typeface="+mn-lt"/>
              <a:cs typeface="Times New Roman" panose="02020603050405020304" pitchFamily="18" charset="0"/>
            </a:endParaRPr>
          </a:p>
          <a:p>
            <a:r>
              <a:rPr lang="en-US" sz="1400" dirty="0">
                <a:latin typeface="Times New Roman" panose="02020603050405020304" pitchFamily="18" charset="0"/>
                <a:ea typeface="+mn-lt"/>
                <a:cs typeface="Times New Roman" panose="02020603050405020304" pitchFamily="18" charset="0"/>
              </a:rPr>
              <a:t>Bubble size represents Cook’s Distance, a metric combining leverage and residual size to assess influence.</a:t>
            </a:r>
          </a:p>
          <a:p>
            <a:endParaRPr lang="en-US" sz="1400" dirty="0">
              <a:latin typeface="Times New Roman" panose="02020603050405020304" pitchFamily="18" charset="0"/>
            </a:endParaRPr>
          </a:p>
          <a:p>
            <a:endParaRPr lang="en-US" sz="1400" dirty="0">
              <a:latin typeface="Times New Roman" panose="02020603050405020304" pitchFamily="18" charset="0"/>
            </a:endParaRPr>
          </a:p>
        </p:txBody>
      </p:sp>
      <p:sp>
        <p:nvSpPr>
          <p:cNvPr id="2" name="TextBox 1">
            <a:extLst>
              <a:ext uri="{FF2B5EF4-FFF2-40B4-BE49-F238E27FC236}">
                <a16:creationId xmlns:a16="http://schemas.microsoft.com/office/drawing/2014/main" id="{5E605E10-EE01-5433-6082-EF4B6D2639E7}"/>
              </a:ext>
            </a:extLst>
          </p:cNvPr>
          <p:cNvSpPr txBox="1"/>
          <p:nvPr/>
        </p:nvSpPr>
        <p:spPr>
          <a:xfrm>
            <a:off x="8726311" y="3849511"/>
            <a:ext cx="428977" cy="369332"/>
          </a:xfrm>
          <a:prstGeom prst="rect">
            <a:avLst/>
          </a:prstGeom>
          <a:solidFill>
            <a:schemeClr val="bg1"/>
          </a:solidFill>
          <a:ln>
            <a:solidFill>
              <a:schemeClr val="bg1"/>
            </a:solidFill>
          </a:ln>
        </p:spPr>
        <p:txBody>
          <a:bodyPr wrap="square" rtlCol="0">
            <a:spAutoFit/>
          </a:bodyPr>
          <a:lstStyle/>
          <a:p>
            <a:endParaRPr lang="en-US" dirty="0"/>
          </a:p>
        </p:txBody>
      </p:sp>
    </p:spTree>
    <p:extLst>
      <p:ext uri="{BB962C8B-B14F-4D97-AF65-F5344CB8AC3E}">
        <p14:creationId xmlns:p14="http://schemas.microsoft.com/office/powerpoint/2010/main" val="3938245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FDF3D-AC3C-5E44-AB46-FB86924ED8D1}"/>
              </a:ext>
            </a:extLst>
          </p:cNvPr>
          <p:cNvSpPr>
            <a:spLocks noGrp="1"/>
          </p:cNvSpPr>
          <p:nvPr>
            <p:ph type="title"/>
          </p:nvPr>
        </p:nvSpPr>
        <p:spPr>
          <a:xfrm>
            <a:off x="1155558" y="637762"/>
            <a:ext cx="4284397" cy="5576770"/>
          </a:xfrm>
        </p:spPr>
        <p:txBody>
          <a:bodyPr vert="horz" lIns="91440" tIns="45720" rIns="91440" bIns="45720" rtlCol="0" anchor="ctr">
            <a:normAutofit/>
          </a:bodyPr>
          <a:lstStyle/>
          <a:p>
            <a:r>
              <a:rPr lang="en-US" sz="5600" kern="1200" dirty="0">
                <a:solidFill>
                  <a:schemeClr val="bg1"/>
                </a:solidFill>
                <a:ea typeface="+mj-ea"/>
                <a:cs typeface="+mj-cs"/>
              </a:rPr>
              <a:t>LOGISTIC REGRESSION</a:t>
            </a:r>
          </a:p>
        </p:txBody>
      </p:sp>
      <p:sp>
        <p:nvSpPr>
          <p:cNvPr id="3" name="Content Placeholder 2">
            <a:extLst>
              <a:ext uri="{FF2B5EF4-FFF2-40B4-BE49-F238E27FC236}">
                <a16:creationId xmlns:a16="http://schemas.microsoft.com/office/drawing/2014/main" id="{B409AAA8-864A-20D2-CD32-49BCE5DF4F0E}"/>
              </a:ext>
            </a:extLst>
          </p:cNvPr>
          <p:cNvSpPr>
            <a:spLocks noGrp="1"/>
          </p:cNvSpPr>
          <p:nvPr>
            <p:ph idx="1"/>
          </p:nvPr>
        </p:nvSpPr>
        <p:spPr>
          <a:xfrm>
            <a:off x="1306579" y="637762"/>
            <a:ext cx="9879877" cy="5860946"/>
          </a:xfrm>
        </p:spPr>
        <p:txBody>
          <a:bodyPr vert="horz" lIns="91440" tIns="45720" rIns="91440" bIns="45720" rtlCol="0" anchor="ctr">
            <a:normAutofit/>
          </a:bodyPr>
          <a:lstStyle/>
          <a:p>
            <a:pPr marL="0" indent="0">
              <a:buNone/>
            </a:pPr>
            <a:r>
              <a:rPr lang="en-US" sz="4000" kern="1200" dirty="0">
                <a:ea typeface="+mn-ea"/>
                <a:cs typeface="+mn-cs"/>
              </a:rPr>
              <a:t>Predicting Covid 19 </a:t>
            </a:r>
            <a:r>
              <a:rPr lang="en-US" sz="4000" b="1" dirty="0"/>
              <a:t>Risk category (multinomial classification)</a:t>
            </a:r>
            <a:r>
              <a:rPr lang="en-US" sz="4000" dirty="0"/>
              <a:t> using </a:t>
            </a:r>
            <a:br>
              <a:rPr lang="en-US" sz="4000" dirty="0"/>
            </a:br>
            <a:r>
              <a:rPr lang="en-US" sz="4000" dirty="0"/>
              <a:t>socio-economic and Racial Predictors</a:t>
            </a:r>
            <a:endParaRPr lang="en-US" dirty="0"/>
          </a:p>
        </p:txBody>
      </p:sp>
    </p:spTree>
    <p:extLst>
      <p:ext uri="{BB962C8B-B14F-4D97-AF65-F5344CB8AC3E}">
        <p14:creationId xmlns:p14="http://schemas.microsoft.com/office/powerpoint/2010/main" val="140857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43623D-B9AD-4BA7-2E84-5DF051FFC160}"/>
              </a:ext>
            </a:extLst>
          </p:cNvPr>
          <p:cNvPicPr>
            <a:picLocks noChangeAspect="1"/>
          </p:cNvPicPr>
          <p:nvPr/>
        </p:nvPicPr>
        <p:blipFill>
          <a:blip r:embed="rId2"/>
          <a:srcRect t="25367" r="42472" b="9235"/>
          <a:stretch/>
        </p:blipFill>
        <p:spPr>
          <a:xfrm>
            <a:off x="6094018" y="198126"/>
            <a:ext cx="5955571" cy="4414483"/>
          </a:xfrm>
          <a:prstGeom prst="rect">
            <a:avLst/>
          </a:prstGeom>
        </p:spPr>
      </p:pic>
      <p:sp>
        <p:nvSpPr>
          <p:cNvPr id="23" name="TextBox 22">
            <a:extLst>
              <a:ext uri="{FF2B5EF4-FFF2-40B4-BE49-F238E27FC236}">
                <a16:creationId xmlns:a16="http://schemas.microsoft.com/office/drawing/2014/main" id="{3BEC328B-C4A3-E263-249A-2075CD79DC2C}"/>
              </a:ext>
            </a:extLst>
          </p:cNvPr>
          <p:cNvSpPr txBox="1"/>
          <p:nvPr/>
        </p:nvSpPr>
        <p:spPr>
          <a:xfrm>
            <a:off x="401359" y="360641"/>
            <a:ext cx="5293282" cy="400110"/>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Times New Roman" panose="02020603050405020304" pitchFamily="18" charset="0"/>
              </a:rPr>
              <a:t>RESULTS AND DISCUSSION</a:t>
            </a:r>
          </a:p>
        </p:txBody>
      </p:sp>
      <p:sp>
        <p:nvSpPr>
          <p:cNvPr id="4" name="TextBox 3">
            <a:extLst>
              <a:ext uri="{FF2B5EF4-FFF2-40B4-BE49-F238E27FC236}">
                <a16:creationId xmlns:a16="http://schemas.microsoft.com/office/drawing/2014/main" id="{C44C7A0D-C194-2CA7-B7CB-976A09C0A186}"/>
              </a:ext>
            </a:extLst>
          </p:cNvPr>
          <p:cNvSpPr txBox="1"/>
          <p:nvPr/>
        </p:nvSpPr>
        <p:spPr>
          <a:xfrm>
            <a:off x="500244" y="1361129"/>
            <a:ext cx="5456152"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panose="02020603050405020304" pitchFamily="18" charset="0"/>
                <a:ea typeface="+mn-lt"/>
                <a:cs typeface="Times New Roman" panose="02020603050405020304" pitchFamily="18" charset="0"/>
              </a:rPr>
              <a:t>Dependent Variable (</a:t>
            </a:r>
            <a:r>
              <a:rPr lang="en-US" dirty="0" err="1">
                <a:latin typeface="Times New Roman" panose="02020603050405020304" pitchFamily="18" charset="0"/>
                <a:ea typeface="+mn-lt"/>
                <a:cs typeface="Times New Roman" panose="02020603050405020304" pitchFamily="18" charset="0"/>
              </a:rPr>
              <a:t>Risk_Cat</a:t>
            </a:r>
            <a:r>
              <a:rPr lang="en-US" dirty="0">
                <a:latin typeface="Times New Roman" panose="02020603050405020304" pitchFamily="18" charset="0"/>
                <a:ea typeface="+mn-lt"/>
                <a:cs typeface="Times New Roman" panose="02020603050405020304" pitchFamily="18" charset="0"/>
              </a:rPr>
              <a:t>): A categorical variable (e.g., Above Average, Below Average, etc.)</a:t>
            </a:r>
          </a:p>
          <a:p>
            <a:pPr marL="285750" indent="-285750">
              <a:buFont typeface="Arial"/>
              <a:buChar char="•"/>
            </a:pPr>
            <a:endParaRPr lang="en-US" dirty="0">
              <a:latin typeface="Times New Roman" panose="02020603050405020304" pitchFamily="18" charset="0"/>
              <a:ea typeface="+mn-lt"/>
              <a:cs typeface="Times New Roman" panose="02020603050405020304" pitchFamily="18" charset="0"/>
            </a:endParaRPr>
          </a:p>
          <a:p>
            <a:pPr marL="285750" indent="-285750">
              <a:buFont typeface="Arial"/>
              <a:buChar char="•"/>
            </a:pPr>
            <a:r>
              <a:rPr lang="en-US" dirty="0">
                <a:latin typeface="Times New Roman" panose="02020603050405020304" pitchFamily="18" charset="0"/>
                <a:ea typeface="+mn-lt"/>
                <a:cs typeface="Times New Roman" panose="02020603050405020304" pitchFamily="18" charset="0"/>
              </a:rPr>
              <a:t>Independent Variables: Predictors such as Poverty, Cases, and totals for various groups (</a:t>
            </a:r>
            <a:r>
              <a:rPr lang="en-US" dirty="0" err="1">
                <a:latin typeface="Times New Roman" panose="02020603050405020304" pitchFamily="18" charset="0"/>
                <a:ea typeface="+mn-lt"/>
                <a:cs typeface="Times New Roman" panose="02020603050405020304" pitchFamily="18" charset="0"/>
              </a:rPr>
              <a:t>W_Total</a:t>
            </a:r>
            <a:r>
              <a:rPr lang="en-US" dirty="0">
                <a:latin typeface="Times New Roman" panose="02020603050405020304" pitchFamily="18" charset="0"/>
                <a:ea typeface="+mn-lt"/>
                <a:cs typeface="Times New Roman" panose="02020603050405020304" pitchFamily="18" charset="0"/>
              </a:rPr>
              <a:t>, </a:t>
            </a:r>
            <a:r>
              <a:rPr lang="en-US" dirty="0" err="1">
                <a:latin typeface="Times New Roman" panose="02020603050405020304" pitchFamily="18" charset="0"/>
                <a:ea typeface="+mn-lt"/>
                <a:cs typeface="Times New Roman" panose="02020603050405020304" pitchFamily="18" charset="0"/>
              </a:rPr>
              <a:t>B_Total</a:t>
            </a:r>
            <a:r>
              <a:rPr lang="en-US" dirty="0">
                <a:latin typeface="Times New Roman" panose="02020603050405020304" pitchFamily="18" charset="0"/>
                <a:ea typeface="+mn-lt"/>
                <a:cs typeface="Times New Roman" panose="02020603050405020304" pitchFamily="18" charset="0"/>
              </a:rPr>
              <a:t>, </a:t>
            </a:r>
            <a:r>
              <a:rPr lang="en-US" dirty="0" err="1">
                <a:latin typeface="Times New Roman" panose="02020603050405020304" pitchFamily="18" charset="0"/>
                <a:ea typeface="+mn-lt"/>
                <a:cs typeface="Times New Roman" panose="02020603050405020304" pitchFamily="18" charset="0"/>
              </a:rPr>
              <a:t>NH_total</a:t>
            </a:r>
            <a:r>
              <a:rPr lang="en-US" dirty="0">
                <a:latin typeface="Times New Roman" panose="02020603050405020304" pitchFamily="18" charset="0"/>
                <a:ea typeface="+mn-lt"/>
                <a:cs typeface="Times New Roman" panose="02020603050405020304" pitchFamily="18" charset="0"/>
              </a:rPr>
              <a:t> </a:t>
            </a:r>
            <a:r>
              <a:rPr lang="en-US" dirty="0" err="1">
                <a:latin typeface="Times New Roman" panose="02020603050405020304" pitchFamily="18" charset="0"/>
                <a:ea typeface="+mn-lt"/>
                <a:cs typeface="Times New Roman" panose="02020603050405020304" pitchFamily="18" charset="0"/>
              </a:rPr>
              <a:t>etc</a:t>
            </a:r>
            <a:r>
              <a:rPr lang="en-US" dirty="0">
                <a:latin typeface="Times New Roman" panose="02020603050405020304" pitchFamily="18" charset="0"/>
                <a:ea typeface="+mn-lt"/>
                <a:cs typeface="Times New Roman" panose="02020603050405020304" pitchFamily="18" charset="0"/>
              </a:rPr>
              <a:t>).</a:t>
            </a:r>
          </a:p>
          <a:p>
            <a:pPr marL="285750" indent="-285750">
              <a:buFont typeface="Arial"/>
              <a:buChar char="•"/>
            </a:pPr>
            <a:endParaRPr lang="en-US" dirty="0">
              <a:latin typeface="Times New Roman" panose="02020603050405020304" pitchFamily="18" charset="0"/>
              <a:ea typeface="+mn-lt"/>
              <a:cs typeface="Times New Roman" panose="02020603050405020304" pitchFamily="18" charset="0"/>
            </a:endParaRPr>
          </a:p>
          <a:p>
            <a:pPr marL="285750" indent="-285750">
              <a:buFont typeface="Arial"/>
              <a:buChar char="•"/>
            </a:pPr>
            <a:r>
              <a:rPr lang="en-US" dirty="0">
                <a:latin typeface="Times New Roman" panose="02020603050405020304" pitchFamily="18" charset="0"/>
                <a:ea typeface="+mn-lt"/>
                <a:cs typeface="Times New Roman" panose="02020603050405020304" pitchFamily="18" charset="0"/>
              </a:rPr>
              <a:t>This confusion matrix compares the predicted and actual class values for the dependent variable:</a:t>
            </a:r>
            <a:br>
              <a:rPr lang="en-US" dirty="0">
                <a:latin typeface="Times New Roman" panose="02020603050405020304" pitchFamily="18" charset="0"/>
                <a:ea typeface="+mn-lt"/>
                <a:cs typeface="Times New Roman" panose="02020603050405020304" pitchFamily="18" charset="0"/>
              </a:rPr>
            </a:br>
            <a:r>
              <a:rPr lang="en-US" dirty="0">
                <a:latin typeface="Times New Roman" panose="02020603050405020304" pitchFamily="18" charset="0"/>
                <a:ea typeface="+mn-lt"/>
                <a:cs typeface="Times New Roman" panose="02020603050405020304" pitchFamily="18" charset="0"/>
              </a:rPr>
              <a:t>Diagonal Values: These represent correct classifications. High diagonal counts indicate good model performance.</a:t>
            </a:r>
            <a:br>
              <a:rPr lang="en-US" dirty="0">
                <a:latin typeface="Times New Roman" panose="02020603050405020304" pitchFamily="18" charset="0"/>
                <a:ea typeface="+mn-lt"/>
                <a:cs typeface="Times New Roman" panose="02020603050405020304" pitchFamily="18" charset="0"/>
              </a:rPr>
            </a:br>
            <a:r>
              <a:rPr lang="en-US" dirty="0">
                <a:latin typeface="Times New Roman" panose="02020603050405020304" pitchFamily="18" charset="0"/>
                <a:ea typeface="+mn-lt"/>
                <a:cs typeface="Times New Roman" panose="02020603050405020304" pitchFamily="18" charset="0"/>
              </a:rPr>
              <a:t>Off-Diagonal Values: These represent misclassifications. </a:t>
            </a:r>
          </a:p>
          <a:p>
            <a:pPr marL="285750" indent="-285750">
              <a:buFont typeface="Arial"/>
              <a:buChar char="•"/>
            </a:pPr>
            <a:endParaRPr lang="en-US" dirty="0">
              <a:latin typeface="Times New Roman" panose="02020603050405020304" pitchFamily="18" charset="0"/>
              <a:ea typeface="+mn-lt"/>
              <a:cs typeface="Times New Roman" panose="02020603050405020304" pitchFamily="18" charset="0"/>
            </a:endParaRPr>
          </a:p>
          <a:p>
            <a:pPr marL="285750" indent="-285750">
              <a:buFont typeface="Arial"/>
              <a:buChar char="•"/>
            </a:pPr>
            <a:r>
              <a:rPr lang="en-US" dirty="0">
                <a:latin typeface="Times New Roman" panose="02020603050405020304" pitchFamily="18" charset="0"/>
                <a:ea typeface="+mn-lt"/>
                <a:cs typeface="Times New Roman" panose="02020603050405020304" pitchFamily="18" charset="0"/>
              </a:rPr>
              <a:t>Accuracy is 98.53% of predictions were correct. The true accuracy is likely within this range of Confidence Interval (CI) (0.9713,0.9936) </a:t>
            </a:r>
            <a:endParaRPr lang="en-US" dirty="0">
              <a:latin typeface="Times New Roman" panose="02020603050405020304" pitchFamily="18" charset="0"/>
            </a:endParaRPr>
          </a:p>
          <a:p>
            <a:pPr marL="285750" indent="-285750">
              <a:buFont typeface="Arial"/>
              <a:buChar char="•"/>
            </a:pPr>
            <a:endParaRPr lang="en-US" dirty="0">
              <a:latin typeface="Times New Roman" panose="02020603050405020304" pitchFamily="18" charset="0"/>
            </a:endParaRPr>
          </a:p>
          <a:p>
            <a:pPr marL="285750" indent="-285750">
              <a:buFont typeface="Arial"/>
              <a:buChar char="•"/>
            </a:pPr>
            <a:endParaRPr lang="en-US" dirty="0">
              <a:latin typeface="Times New Roman" panose="02020603050405020304" pitchFamily="18" charset="0"/>
            </a:endParaRPr>
          </a:p>
          <a:p>
            <a:endParaRPr lang="en-US" dirty="0">
              <a:latin typeface="Times New Roman" panose="02020603050405020304" pitchFamily="18" charset="0"/>
            </a:endParaRPr>
          </a:p>
          <a:p>
            <a:endParaRPr lang="en-US" dirty="0">
              <a:latin typeface="Times New Roman" panose="02020603050405020304" pitchFamily="18" charset="0"/>
            </a:endParaRPr>
          </a:p>
        </p:txBody>
      </p:sp>
      <p:sp>
        <p:nvSpPr>
          <p:cNvPr id="5" name="TextBox 4">
            <a:extLst>
              <a:ext uri="{FF2B5EF4-FFF2-40B4-BE49-F238E27FC236}">
                <a16:creationId xmlns:a16="http://schemas.microsoft.com/office/drawing/2014/main" id="{5DE7FFBB-5430-FB3D-7A4D-F2D778F8E97E}"/>
              </a:ext>
            </a:extLst>
          </p:cNvPr>
          <p:cNvSpPr txBox="1"/>
          <p:nvPr/>
        </p:nvSpPr>
        <p:spPr>
          <a:xfrm>
            <a:off x="6095999" y="4699969"/>
            <a:ext cx="5781892"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Times New Roman" panose="02020603050405020304" pitchFamily="18" charset="0"/>
                <a:ea typeface="+mn-lt"/>
                <a:cs typeface="Times New Roman" panose="02020603050405020304" pitchFamily="18" charset="0"/>
              </a:rPr>
              <a:t>Sensitivity (Recall): Measures the proportion of true positives identified for each class.</a:t>
            </a:r>
            <a:endParaRPr lang="en-US" sz="1600" dirty="0">
              <a:latin typeface="Times New Roman" panose="02020603050405020304" pitchFamily="18" charset="0"/>
            </a:endParaRPr>
          </a:p>
          <a:p>
            <a:r>
              <a:rPr lang="en-US" sz="1600" dirty="0">
                <a:latin typeface="Times New Roman" panose="02020603050405020304" pitchFamily="18" charset="0"/>
                <a:ea typeface="+mn-lt"/>
                <a:cs typeface="Times New Roman" panose="02020603050405020304" pitchFamily="18" charset="0"/>
              </a:rPr>
              <a:t>Specificity: Measures the proportion of true negatives for each class.</a:t>
            </a:r>
            <a:endParaRPr lang="en-US" sz="1600" dirty="0">
              <a:latin typeface="Times New Roman" panose="02020603050405020304" pitchFamily="18" charset="0"/>
            </a:endParaRPr>
          </a:p>
          <a:p>
            <a:r>
              <a:rPr lang="en-US" sz="1600" dirty="0">
                <a:latin typeface="Times New Roman" panose="02020603050405020304" pitchFamily="18" charset="0"/>
                <a:ea typeface="+mn-lt"/>
                <a:cs typeface="Times New Roman" panose="02020603050405020304" pitchFamily="18" charset="0"/>
              </a:rPr>
              <a:t>Precision (Positive Predictive Value): Measures the accuracy of positive predictions</a:t>
            </a:r>
            <a:endParaRPr lang="en-US" sz="1600" dirty="0">
              <a:latin typeface="Times New Roman" panose="02020603050405020304" pitchFamily="18" charset="0"/>
            </a:endParaRPr>
          </a:p>
          <a:p>
            <a:r>
              <a:rPr lang="en-US" sz="1600" dirty="0">
                <a:latin typeface="Times New Roman" panose="02020603050405020304" pitchFamily="18" charset="0"/>
                <a:ea typeface="+mn-lt"/>
                <a:cs typeface="Times New Roman" panose="02020603050405020304" pitchFamily="18" charset="0"/>
              </a:rPr>
              <a:t>Balanced Accuracy: An average of sensitivity and specificity for each class, useful for imbalanced datasets</a:t>
            </a:r>
            <a:endParaRPr lang="en-US" sz="1600" dirty="0">
              <a:latin typeface="Times New Roman" panose="02020603050405020304" pitchFamily="18" charset="0"/>
            </a:endParaRPr>
          </a:p>
        </p:txBody>
      </p:sp>
    </p:spTree>
    <p:extLst>
      <p:ext uri="{BB962C8B-B14F-4D97-AF65-F5344CB8AC3E}">
        <p14:creationId xmlns:p14="http://schemas.microsoft.com/office/powerpoint/2010/main" val="1617670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2" name="Title 1">
            <a:extLst>
              <a:ext uri="{FF2B5EF4-FFF2-40B4-BE49-F238E27FC236}">
                <a16:creationId xmlns:a16="http://schemas.microsoft.com/office/drawing/2014/main" id="{4F265C24-0A70-BF70-EB0E-0B27A7CC58A8}"/>
              </a:ext>
            </a:extLst>
          </p:cNvPr>
          <p:cNvSpPr>
            <a:spLocks noGrp="1"/>
          </p:cNvSpPr>
          <p:nvPr>
            <p:ph type="title"/>
          </p:nvPr>
        </p:nvSpPr>
        <p:spPr>
          <a:xfrm>
            <a:off x="490654" y="288009"/>
            <a:ext cx="6534614" cy="863031"/>
          </a:xfrm>
        </p:spPr>
        <p:txBody>
          <a:bodyPr anchor="ctr">
            <a:noAutofit/>
          </a:bodyPr>
          <a:lstStyle/>
          <a:p>
            <a:pPr algn="ctr"/>
            <a:r>
              <a:rPr lang="en-US" sz="3600" b="1" dirty="0">
                <a:ea typeface="+mj-lt"/>
                <a:cs typeface="Times New Roman" panose="02020603050405020304" pitchFamily="18" charset="0"/>
              </a:rPr>
              <a:t>DATASET DESCRIPTION</a:t>
            </a:r>
            <a:endParaRPr lang="en-US" sz="3600" b="1" dirty="0"/>
          </a:p>
        </p:txBody>
      </p:sp>
      <p:sp>
        <p:nvSpPr>
          <p:cNvPr id="3" name="Content Placeholder 2">
            <a:extLst>
              <a:ext uri="{FF2B5EF4-FFF2-40B4-BE49-F238E27FC236}">
                <a16:creationId xmlns:a16="http://schemas.microsoft.com/office/drawing/2014/main" id="{29CC86E2-8EE1-8ABF-B1BD-E12B529F137A}"/>
              </a:ext>
            </a:extLst>
          </p:cNvPr>
          <p:cNvSpPr>
            <a:spLocks noGrp="1"/>
          </p:cNvSpPr>
          <p:nvPr>
            <p:ph idx="1"/>
          </p:nvPr>
        </p:nvSpPr>
        <p:spPr>
          <a:xfrm>
            <a:off x="1008184" y="719525"/>
            <a:ext cx="10175630" cy="2340541"/>
          </a:xfrm>
        </p:spPr>
        <p:txBody>
          <a:bodyPr vert="horz" lIns="91440" tIns="45720" rIns="91440" bIns="45720" rtlCol="0" anchor="ctr">
            <a:noAutofit/>
          </a:bodyPr>
          <a:lstStyle/>
          <a:p>
            <a:pPr>
              <a:buNone/>
            </a:pPr>
            <a:r>
              <a:rPr lang="en-US" sz="1400" b="1" dirty="0">
                <a:latin typeface="Times New Roman"/>
                <a:ea typeface="+mn-lt"/>
                <a:cs typeface="Times New Roman"/>
              </a:rPr>
              <a:t>Dataset and Source:</a:t>
            </a:r>
            <a:endParaRPr lang="en-US" sz="1400" b="1" dirty="0"/>
          </a:p>
          <a:p>
            <a:pPr>
              <a:buNone/>
            </a:pPr>
            <a:r>
              <a:rPr lang="en-US" sz="1400" dirty="0">
                <a:ea typeface="+mn-lt"/>
                <a:cs typeface="Times New Roman" panose="02020603050405020304" pitchFamily="18" charset="0"/>
              </a:rPr>
              <a:t>The analysis utilizes the COVID-19 Race, Gender, and Poverty Risk Dataset from Kaggle, incorporating data from reputable sources such as USA Facts, U.S. Census, CDC, and Policy Map. The dataset comprises 3,142 rows representing U.S. counties and 21 variables, offering valuable insights into health disparities. </a:t>
            </a:r>
            <a:endParaRPr lang="en-US" sz="1400" dirty="0"/>
          </a:p>
          <a:p>
            <a:pPr>
              <a:buNone/>
            </a:pPr>
            <a:r>
              <a:rPr lang="en-US" sz="1400" b="1" dirty="0">
                <a:ea typeface="+mn-lt"/>
                <a:cs typeface="Times New Roman"/>
              </a:rPr>
              <a:t>Link to dataset: </a:t>
            </a:r>
            <a:r>
              <a:rPr lang="en-US" sz="1400" dirty="0">
                <a:ea typeface="+mn-lt"/>
                <a:cs typeface="Times New Roman" panose="02020603050405020304" pitchFamily="18" charset="0"/>
                <a:hlinkClick r:id="rId2"/>
              </a:rPr>
              <a:t>https://www.kaggle.com/datasets/laurindogarcia/covid-19-race-gender-poverty-risk-us-county</a:t>
            </a:r>
            <a:endParaRPr lang="en-US" sz="1400" dirty="0">
              <a:ea typeface="+mn-lt"/>
              <a:cs typeface="Times New Roman" panose="02020603050405020304" pitchFamily="18" charset="0"/>
            </a:endParaRPr>
          </a:p>
          <a:p>
            <a:pPr algn="ctr">
              <a:buFont typeface="Arial"/>
              <a:buChar char="•"/>
            </a:pPr>
            <a:endParaRPr lang="en-US" sz="800" dirty="0">
              <a:ea typeface="+mn-lt"/>
              <a:cs typeface="Times New Roman" panose="02020603050405020304" pitchFamily="18" charset="0"/>
            </a:endParaRPr>
          </a:p>
          <a:p>
            <a:pPr algn="ctr">
              <a:buNone/>
            </a:pPr>
            <a:endParaRPr lang="en-US" sz="700" dirty="0">
              <a:cs typeface="Times New Roman" panose="02020603050405020304" pitchFamily="18" charset="0"/>
            </a:endParaRPr>
          </a:p>
        </p:txBody>
      </p:sp>
      <p:pic>
        <p:nvPicPr>
          <p:cNvPr id="5" name="Picture 4">
            <a:extLst>
              <a:ext uri="{FF2B5EF4-FFF2-40B4-BE49-F238E27FC236}">
                <a16:creationId xmlns:a16="http://schemas.microsoft.com/office/drawing/2014/main" id="{79EDDC6C-7E39-3593-F671-579F59BE559F}"/>
              </a:ext>
            </a:extLst>
          </p:cNvPr>
          <p:cNvPicPr>
            <a:picLocks noChangeAspect="1"/>
          </p:cNvPicPr>
          <p:nvPr/>
        </p:nvPicPr>
        <p:blipFill>
          <a:blip r:embed="rId3"/>
          <a:stretch>
            <a:fillRect/>
          </a:stretch>
        </p:blipFill>
        <p:spPr>
          <a:xfrm>
            <a:off x="1394886" y="2405149"/>
            <a:ext cx="9396130" cy="3899393"/>
          </a:xfrm>
          <a:prstGeom prst="rect">
            <a:avLst/>
          </a:prstGeom>
        </p:spPr>
      </p:pic>
    </p:spTree>
    <p:extLst>
      <p:ext uri="{BB962C8B-B14F-4D97-AF65-F5344CB8AC3E}">
        <p14:creationId xmlns:p14="http://schemas.microsoft.com/office/powerpoint/2010/main" val="520001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DDD5CD-1A98-9826-3F86-7DBC8EE43AA4}"/>
              </a:ext>
            </a:extLst>
          </p:cNvPr>
          <p:cNvSpPr>
            <a:spLocks noGrp="1"/>
          </p:cNvSpPr>
          <p:nvPr>
            <p:ph idx="1"/>
          </p:nvPr>
        </p:nvSpPr>
        <p:spPr>
          <a:xfrm>
            <a:off x="474946" y="577316"/>
            <a:ext cx="11262555" cy="6134668"/>
          </a:xfrm>
        </p:spPr>
        <p:txBody>
          <a:bodyPr vert="horz" lIns="91440" tIns="45720" rIns="91440" bIns="45720" rtlCol="0" anchor="t">
            <a:noAutofit/>
          </a:bodyPr>
          <a:lstStyle/>
          <a:p>
            <a:pPr marL="0" indent="0">
              <a:buNone/>
            </a:pPr>
            <a:r>
              <a:rPr lang="en-US" sz="1800" b="1" dirty="0">
                <a:ea typeface="+mn-lt"/>
                <a:cs typeface="Times New Roman" panose="02020603050405020304" pitchFamily="18" charset="0"/>
              </a:rPr>
              <a:t>Relevance to Research Questions:</a:t>
            </a:r>
          </a:p>
          <a:p>
            <a:pPr>
              <a:buFont typeface="Arial"/>
              <a:buChar char="•"/>
            </a:pPr>
            <a:r>
              <a:rPr lang="en-US" sz="1800" dirty="0">
                <a:ea typeface="+mn-lt"/>
                <a:cs typeface="Times New Roman" panose="02020603050405020304" pitchFamily="18" charset="0"/>
              </a:rPr>
              <a:t>EDA Techniques: Provided insights into variable distributions, relationships, and the impact of independent and dependent variables that are demographic, socioeconomic factors and COVID-19 outcomes.</a:t>
            </a:r>
          </a:p>
          <a:p>
            <a:pPr>
              <a:buFont typeface="Arial"/>
              <a:buChar char="•"/>
            </a:pPr>
            <a:r>
              <a:rPr lang="en-US" sz="1800" dirty="0">
                <a:ea typeface="+mn-lt"/>
                <a:cs typeface="Times New Roman" panose="02020603050405020304" pitchFamily="18" charset="0"/>
              </a:rPr>
              <a:t>Alignment with the Research Question: The selected statistical methods directly address the research questions by identifying patterns and relationships between independent variables (socioeconomic, demographic, and racial factors) and dependent variables (COVID-19 deaths, and risk categories). For example, the Kruskal-Wallis test highlighted significant variations in COVID-19 outcomes across risk categories, while the Chi-Square test demonstrated geographic disparities in risk.</a:t>
            </a:r>
          </a:p>
          <a:p>
            <a:pPr>
              <a:buFont typeface="Arial"/>
              <a:buChar char="•"/>
            </a:pPr>
            <a:r>
              <a:rPr lang="en-US" sz="1800" dirty="0">
                <a:ea typeface="+mn-lt"/>
                <a:cs typeface="Times New Roman" panose="02020603050405020304" pitchFamily="18" charset="0"/>
              </a:rPr>
              <a:t>Evaluation of Complex Relationships: The combination of these methods allowed for a multifaceted analysis, considering both continuous and categorical data, and helped uncover the influence of different factors on COVID-19 outcomes.</a:t>
            </a:r>
            <a:endParaRPr lang="en-US" sz="1800" dirty="0"/>
          </a:p>
          <a:p>
            <a:pPr marL="0" indent="0">
              <a:buNone/>
            </a:pPr>
            <a:r>
              <a:rPr lang="en-US" sz="1800" b="1" dirty="0">
                <a:ea typeface="+mn-lt"/>
                <a:cs typeface="Times New Roman" panose="02020603050405020304" pitchFamily="18" charset="0"/>
              </a:rPr>
              <a:t>Limitations of the Methods:</a:t>
            </a:r>
            <a:endParaRPr lang="en-US" sz="1800" b="1" dirty="0">
              <a:cs typeface="Times New Roman" panose="02020603050405020304" pitchFamily="18" charset="0"/>
            </a:endParaRPr>
          </a:p>
          <a:p>
            <a:r>
              <a:rPr lang="en-US" sz="1800" dirty="0">
                <a:ea typeface="+mn-lt"/>
                <a:cs typeface="Times New Roman" panose="02020603050405020304" pitchFamily="18" charset="0"/>
              </a:rPr>
              <a:t>Outlier Removal: Eliminating outliers might reduce variability and overlook extreme cases.</a:t>
            </a:r>
            <a:endParaRPr lang="en-US" sz="1800" dirty="0"/>
          </a:p>
          <a:p>
            <a:r>
              <a:rPr lang="en-US" sz="1800" dirty="0">
                <a:ea typeface="+mn-lt"/>
                <a:cs typeface="Times New Roman" panose="02020603050405020304" pitchFamily="18" charset="0"/>
              </a:rPr>
              <a:t>Correlation, Not Causation: The study identifies significant associations but does not establish causality. For example, while poverty is correlated with higher COVID-19 cases and deaths, this does not imply a direct cause-and-effect relationship without additional analysis of underlying mechanisms.</a:t>
            </a:r>
          </a:p>
          <a:p>
            <a:r>
              <a:rPr lang="en-US" sz="1800" dirty="0">
                <a:ea typeface="+mn-lt"/>
                <a:cs typeface="Times New Roman" panose="02020603050405020304" pitchFamily="18" charset="0"/>
              </a:rPr>
              <a:t>Data Distribution Assumptions: While non-parametric tests are robust for non-normal data, they are less sensitive than parametric tests, potentially limiting the detection of small but meaningful differences.</a:t>
            </a:r>
            <a:endParaRPr lang="en-US" sz="2000" dirty="0">
              <a:cs typeface="Times New Roman" panose="02020603050405020304" pitchFamily="18" charset="0"/>
            </a:endParaRPr>
          </a:p>
          <a:p>
            <a:endParaRPr lang="en-US" dirty="0">
              <a:cs typeface="Times New Roman" panose="02020603050405020304" pitchFamily="18" charset="0"/>
            </a:endParaRPr>
          </a:p>
        </p:txBody>
      </p:sp>
    </p:spTree>
    <p:extLst>
      <p:ext uri="{BB962C8B-B14F-4D97-AF65-F5344CB8AC3E}">
        <p14:creationId xmlns:p14="http://schemas.microsoft.com/office/powerpoint/2010/main" val="791656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C5BC-8A4D-C261-D0C0-F63E8D8BE517}"/>
              </a:ext>
            </a:extLst>
          </p:cNvPr>
          <p:cNvSpPr>
            <a:spLocks noGrp="1"/>
          </p:cNvSpPr>
          <p:nvPr>
            <p:ph type="title"/>
          </p:nvPr>
        </p:nvSpPr>
        <p:spPr>
          <a:xfrm>
            <a:off x="179173" y="365125"/>
            <a:ext cx="11009870" cy="718023"/>
          </a:xfrm>
        </p:spPr>
        <p:txBody>
          <a:bodyPr>
            <a:normAutofit/>
          </a:bodyPr>
          <a:lstStyle/>
          <a:p>
            <a:r>
              <a:rPr lang="en-US" sz="2800" b="1" dirty="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2FFD2B7-64EF-8B12-F9BA-722A5F6D1135}"/>
              </a:ext>
            </a:extLst>
          </p:cNvPr>
          <p:cNvSpPr>
            <a:spLocks noGrp="1"/>
          </p:cNvSpPr>
          <p:nvPr>
            <p:ph idx="1"/>
          </p:nvPr>
        </p:nvSpPr>
        <p:spPr>
          <a:xfrm>
            <a:off x="343931" y="1084221"/>
            <a:ext cx="11318787" cy="5370769"/>
          </a:xfrm>
        </p:spPr>
        <p:txBody>
          <a:bodyPr vert="horz" lIns="91440" tIns="45720" rIns="91440" bIns="45720" rtlCol="0" anchor="t">
            <a:noAutofit/>
          </a:bodyPr>
          <a:lstStyle/>
          <a:p>
            <a:r>
              <a:rPr lang="en-US" sz="2000" b="1" dirty="0">
                <a:cs typeface="Times New Roman" panose="02020603050405020304" pitchFamily="18" charset="0"/>
              </a:rPr>
              <a:t>Key Findings:</a:t>
            </a:r>
          </a:p>
          <a:p>
            <a:pPr lvl="1"/>
            <a:r>
              <a:rPr lang="en-US" sz="2000" dirty="0">
                <a:cs typeface="Times New Roman" panose="02020603050405020304" pitchFamily="18" charset="0"/>
              </a:rPr>
              <a:t>The analysis reveals notable demographic disparities in COVID-19 cases, with racial diversity and socioeconomic factors such as poverty significantly influencing the distribution and severity of cases across U.S. counties.</a:t>
            </a:r>
          </a:p>
          <a:p>
            <a:pPr lvl="1"/>
            <a:r>
              <a:rPr lang="en-US" sz="2000" dirty="0">
                <a:cs typeface="Times New Roman" panose="02020603050405020304" pitchFamily="18" charset="0"/>
              </a:rPr>
              <a:t>Spearman's rank correlation analysis shows a strong positive relationship between poverty rates and the number of COVID-19 cases, highlighting the critical role of economic factors in the pandemic's impact.</a:t>
            </a:r>
          </a:p>
          <a:p>
            <a:pPr lvl="1"/>
            <a:r>
              <a:rPr lang="en-US" sz="2000" dirty="0">
                <a:cs typeface="Times New Roman" panose="02020603050405020304" pitchFamily="18" charset="0"/>
              </a:rPr>
              <a:t>The linear regression model with an </a:t>
            </a:r>
            <a:r>
              <a:rPr lang="en-US" sz="2000" dirty="0">
                <a:latin typeface="Times New Roman" panose="02020603050405020304" pitchFamily="18" charset="0"/>
                <a:ea typeface="+mn-lt"/>
                <a:cs typeface="Times New Roman" panose="02020603050405020304" pitchFamily="18" charset="0"/>
              </a:rPr>
              <a:t>R² = 0.8475 explain 84% of the variability in deaths and shows a significant relationship between deaths and poverty, cases, and risk index.</a:t>
            </a:r>
          </a:p>
          <a:p>
            <a:pPr lvl="1"/>
            <a:r>
              <a:rPr lang="en-US" sz="2000" dirty="0">
                <a:ea typeface="+mn-lt"/>
                <a:cs typeface="Times New Roman" panose="02020603050405020304" pitchFamily="18" charset="0"/>
              </a:rPr>
              <a:t>The logistic regression model with an accuracy of 98.53% shows a significant relationship between risk category and racial, demographic, and socio-economic factors </a:t>
            </a:r>
            <a:endParaRPr lang="en-US" sz="2000" dirty="0">
              <a:cs typeface="Times New Roman" panose="02020603050405020304" pitchFamily="18" charset="0"/>
            </a:endParaRPr>
          </a:p>
          <a:p>
            <a:pPr marL="685800"/>
            <a:r>
              <a:rPr lang="en-US" sz="2000" dirty="0">
                <a:cs typeface="Times New Roman" panose="02020603050405020304" pitchFamily="18" charset="0"/>
              </a:rPr>
              <a:t>Implications for Public Health: These findings underscore the importance of addressing both social determinants of health (e.g., poverty) and demographic factors in public health interventions. Targeted health policies are essential to reduce health disparities and ensure equitable access to healthcare, particularly in high-risk communities.</a:t>
            </a:r>
          </a:p>
          <a:p>
            <a:endParaRPr lang="en-US" sz="2000" dirty="0">
              <a:cs typeface="Times New Roman" panose="02020603050405020304" pitchFamily="18" charset="0"/>
            </a:endParaRPr>
          </a:p>
          <a:p>
            <a:endParaRPr lang="en-US" sz="2000" dirty="0">
              <a:cs typeface="Times New Roman" panose="02020603050405020304" pitchFamily="18" charset="0"/>
            </a:endParaRPr>
          </a:p>
        </p:txBody>
      </p:sp>
    </p:spTree>
    <p:extLst>
      <p:ext uri="{BB962C8B-B14F-4D97-AF65-F5344CB8AC3E}">
        <p14:creationId xmlns:p14="http://schemas.microsoft.com/office/powerpoint/2010/main" val="425472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5D3473-4256-9C71-CEB7-3039B11C2BEA}"/>
              </a:ext>
            </a:extLst>
          </p:cNvPr>
          <p:cNvSpPr>
            <a:spLocks noGrp="1"/>
          </p:cNvSpPr>
          <p:nvPr>
            <p:ph idx="1"/>
          </p:nvPr>
        </p:nvSpPr>
        <p:spPr>
          <a:xfrm>
            <a:off x="838200" y="582647"/>
            <a:ext cx="10515600" cy="5594316"/>
          </a:xfrm>
        </p:spPr>
        <p:txBody>
          <a:bodyPr vert="horz" lIns="91440" tIns="45720" rIns="91440" bIns="45720" rtlCol="0" anchor="t">
            <a:noAutofit/>
          </a:bodyPr>
          <a:lstStyle/>
          <a:p>
            <a:pPr marL="0" indent="0">
              <a:buNone/>
            </a:pPr>
            <a:r>
              <a:rPr lang="en-US" sz="1400" b="1">
                <a:latin typeface="Times New Roman"/>
                <a:cs typeface="Times New Roman"/>
              </a:rPr>
              <a:t>The key variables in this dataset are: </a:t>
            </a:r>
            <a:endParaRPr lang="en-US"/>
          </a:p>
          <a:p>
            <a:pPr>
              <a:buFont typeface="Arial,Sans-Serif" panose="020B0604020202020204" pitchFamily="34" charset="0"/>
            </a:pPr>
            <a:r>
              <a:rPr lang="en-US" sz="1400">
                <a:latin typeface="Times New Roman"/>
                <a:cs typeface="Times New Roman"/>
              </a:rPr>
              <a:t>COVID-19 Deaths (Deaths)</a:t>
            </a:r>
            <a:r>
              <a:rPr lang="en-US" sz="1400" b="1">
                <a:latin typeface="Times New Roman"/>
                <a:cs typeface="Times New Roman"/>
              </a:rPr>
              <a:t>: </a:t>
            </a:r>
            <a:r>
              <a:rPr lang="en-US" sz="1400">
                <a:latin typeface="Times New Roman"/>
                <a:cs typeface="Times New Roman"/>
              </a:rPr>
              <a:t>Cumulative number of deaths per 100000 population due to COVID-19 in each county.</a:t>
            </a:r>
          </a:p>
          <a:p>
            <a:pPr>
              <a:buFont typeface="Arial,Sans-Serif" panose="020B0604020202020204" pitchFamily="34" charset="0"/>
            </a:pPr>
            <a:r>
              <a:rPr lang="en-US" sz="1400">
                <a:latin typeface="Times New Roman"/>
                <a:cs typeface="Times New Roman"/>
              </a:rPr>
              <a:t>COVID-19 Cases (Cases): Cumulative number of COVID-19 cases per county.</a:t>
            </a:r>
          </a:p>
          <a:p>
            <a:pPr>
              <a:buFont typeface="Arial,Sans-Serif" panose="020B0604020202020204" pitchFamily="34" charset="0"/>
            </a:pPr>
            <a:r>
              <a:rPr lang="en-US" sz="1400">
                <a:latin typeface="Times New Roman"/>
                <a:cs typeface="Times New Roman"/>
              </a:rPr>
              <a:t>Poverty Rate (Poverty): Percentage of the population living below the poverty line in each county, capturing their socioeconomic factor. </a:t>
            </a:r>
          </a:p>
          <a:p>
            <a:pPr>
              <a:buFont typeface="Arial,Sans-Serif" panose="020B0604020202020204" pitchFamily="34" charset="0"/>
            </a:pPr>
            <a:r>
              <a:rPr lang="en-US" sz="1400">
                <a:latin typeface="Times New Roman"/>
                <a:cs typeface="Times New Roman"/>
              </a:rPr>
              <a:t>Demographic Breakdown by Race and Gender: Population distribution by race and gender, allowing for a detailed exploration of racial and gender disparities. The variables are :</a:t>
            </a:r>
          </a:p>
          <a:p>
            <a:pPr>
              <a:buFont typeface="Arial,Sans-Serif" panose="020B0604020202020204" pitchFamily="34" charset="0"/>
            </a:pPr>
            <a:r>
              <a:rPr lang="en-US" sz="1400" err="1">
                <a:latin typeface="Times New Roman"/>
                <a:cs typeface="Times New Roman"/>
              </a:rPr>
              <a:t>W_Male</a:t>
            </a:r>
            <a:r>
              <a:rPr lang="en-US" sz="1400">
                <a:latin typeface="Times New Roman"/>
                <a:cs typeface="Times New Roman"/>
              </a:rPr>
              <a:t>, </a:t>
            </a:r>
            <a:r>
              <a:rPr lang="en-US" sz="1400" err="1">
                <a:latin typeface="Times New Roman"/>
                <a:cs typeface="Times New Roman"/>
              </a:rPr>
              <a:t>W_Female</a:t>
            </a:r>
            <a:r>
              <a:rPr lang="en-US" sz="1400">
                <a:latin typeface="Times New Roman"/>
                <a:cs typeface="Times New Roman"/>
              </a:rPr>
              <a:t>: White male and female population. </a:t>
            </a:r>
          </a:p>
          <a:p>
            <a:pPr>
              <a:buFont typeface="Arial,Sans-Serif" panose="020B0604020202020204" pitchFamily="34" charset="0"/>
            </a:pPr>
            <a:r>
              <a:rPr lang="en-US" sz="1400" err="1">
                <a:latin typeface="Times New Roman"/>
                <a:cs typeface="Times New Roman"/>
              </a:rPr>
              <a:t>B_Male</a:t>
            </a:r>
            <a:r>
              <a:rPr lang="en-US" sz="1400">
                <a:latin typeface="Times New Roman"/>
                <a:cs typeface="Times New Roman"/>
              </a:rPr>
              <a:t>, </a:t>
            </a:r>
            <a:r>
              <a:rPr lang="en-US" sz="1400" err="1">
                <a:latin typeface="Times New Roman"/>
                <a:cs typeface="Times New Roman"/>
              </a:rPr>
              <a:t>B_Female</a:t>
            </a:r>
            <a:r>
              <a:rPr lang="en-US" sz="1400">
                <a:latin typeface="Times New Roman"/>
                <a:cs typeface="Times New Roman"/>
              </a:rPr>
              <a:t>: Black male and female population.</a:t>
            </a:r>
          </a:p>
          <a:p>
            <a:pPr>
              <a:buFont typeface="Arial,Sans-Serif" panose="020B0604020202020204" pitchFamily="34" charset="0"/>
            </a:pPr>
            <a:r>
              <a:rPr lang="en-US" sz="1400" err="1">
                <a:latin typeface="Times New Roman"/>
                <a:cs typeface="Times New Roman"/>
              </a:rPr>
              <a:t>H_Male</a:t>
            </a:r>
            <a:r>
              <a:rPr lang="en-US" sz="1400">
                <a:latin typeface="Times New Roman"/>
                <a:cs typeface="Times New Roman"/>
              </a:rPr>
              <a:t>, </a:t>
            </a:r>
            <a:r>
              <a:rPr lang="en-US" sz="1400" err="1">
                <a:latin typeface="Times New Roman"/>
                <a:cs typeface="Times New Roman"/>
              </a:rPr>
              <a:t>H_Female</a:t>
            </a:r>
            <a:r>
              <a:rPr lang="en-US" sz="1400">
                <a:latin typeface="Times New Roman"/>
                <a:cs typeface="Times New Roman"/>
              </a:rPr>
              <a:t>: Hispanic male and female population.</a:t>
            </a:r>
          </a:p>
          <a:p>
            <a:pPr>
              <a:buFont typeface="Arial,Sans-Serif" panose="020B0604020202020204" pitchFamily="34" charset="0"/>
            </a:pPr>
            <a:r>
              <a:rPr lang="en-US" sz="1400" err="1">
                <a:latin typeface="Times New Roman"/>
                <a:cs typeface="Times New Roman"/>
              </a:rPr>
              <a:t>I_Male</a:t>
            </a:r>
            <a:r>
              <a:rPr lang="en-US" sz="1400">
                <a:latin typeface="Times New Roman"/>
                <a:cs typeface="Times New Roman"/>
              </a:rPr>
              <a:t>, </a:t>
            </a:r>
            <a:r>
              <a:rPr lang="en-US" sz="1400" err="1">
                <a:latin typeface="Times New Roman"/>
                <a:cs typeface="Times New Roman"/>
              </a:rPr>
              <a:t>I_Female</a:t>
            </a:r>
            <a:r>
              <a:rPr lang="en-US" sz="1400">
                <a:latin typeface="Times New Roman"/>
                <a:cs typeface="Times New Roman"/>
              </a:rPr>
              <a:t>: Indigenous male and female population.</a:t>
            </a:r>
          </a:p>
          <a:p>
            <a:pPr>
              <a:buFont typeface="Arial,Sans-Serif" panose="020B0604020202020204" pitchFamily="34" charset="0"/>
            </a:pPr>
            <a:r>
              <a:rPr lang="en-US" sz="1400" err="1">
                <a:latin typeface="Times New Roman"/>
                <a:cs typeface="Times New Roman"/>
              </a:rPr>
              <a:t>A_Male</a:t>
            </a:r>
            <a:r>
              <a:rPr lang="en-US" sz="1400">
                <a:latin typeface="Times New Roman"/>
                <a:cs typeface="Times New Roman"/>
              </a:rPr>
              <a:t>, </a:t>
            </a:r>
            <a:r>
              <a:rPr lang="en-US" sz="1400" err="1">
                <a:latin typeface="Times New Roman"/>
                <a:cs typeface="Times New Roman"/>
              </a:rPr>
              <a:t>A_Female</a:t>
            </a:r>
            <a:r>
              <a:rPr lang="en-US" sz="1400">
                <a:latin typeface="Times New Roman"/>
                <a:cs typeface="Times New Roman"/>
              </a:rPr>
              <a:t>: Asian male and female population.</a:t>
            </a:r>
          </a:p>
          <a:p>
            <a:pPr>
              <a:buFont typeface="Arial,Sans-Serif" panose="020B0604020202020204" pitchFamily="34" charset="0"/>
            </a:pPr>
            <a:r>
              <a:rPr lang="en-US" sz="1400" err="1">
                <a:latin typeface="Times New Roman"/>
                <a:cs typeface="Times New Roman"/>
              </a:rPr>
              <a:t>NH_Male</a:t>
            </a:r>
            <a:r>
              <a:rPr lang="en-US" sz="1400">
                <a:latin typeface="Times New Roman"/>
                <a:cs typeface="Times New Roman"/>
              </a:rPr>
              <a:t>, </a:t>
            </a:r>
            <a:r>
              <a:rPr lang="en-US" sz="1400" err="1">
                <a:latin typeface="Times New Roman"/>
                <a:cs typeface="Times New Roman"/>
              </a:rPr>
              <a:t>NH_Female</a:t>
            </a:r>
            <a:r>
              <a:rPr lang="en-US" sz="1400">
                <a:latin typeface="Times New Roman"/>
                <a:cs typeface="Times New Roman"/>
              </a:rPr>
              <a:t>: Non-Hispanic male and female population.</a:t>
            </a:r>
          </a:p>
          <a:p>
            <a:pPr>
              <a:buFont typeface="Arial,Sans-Serif" panose="020B0604020202020204" pitchFamily="34" charset="0"/>
            </a:pPr>
            <a:r>
              <a:rPr lang="en-US" sz="1400">
                <a:latin typeface="Times New Roman"/>
                <a:cs typeface="Times New Roman"/>
              </a:rPr>
              <a:t>Health Risk Index (</a:t>
            </a:r>
            <a:r>
              <a:rPr lang="en-US" sz="1400" err="1">
                <a:latin typeface="Times New Roman"/>
                <a:cs typeface="Times New Roman"/>
              </a:rPr>
              <a:t>Risk_Index</a:t>
            </a:r>
            <a:r>
              <a:rPr lang="en-US" sz="1400">
                <a:latin typeface="Times New Roman"/>
                <a:cs typeface="Times New Roman"/>
              </a:rPr>
              <a:t>) : Composite index representing the relative health risk of each county, based on underlying health and socioeconomic conditions.</a:t>
            </a:r>
          </a:p>
          <a:p>
            <a:pPr>
              <a:buFont typeface="Arial,Sans-Serif" panose="020B0604020202020204" pitchFamily="34" charset="0"/>
            </a:pPr>
            <a:r>
              <a:rPr lang="en-US" sz="1400">
                <a:latin typeface="Times New Roman"/>
                <a:cs typeface="Times New Roman"/>
              </a:rPr>
              <a:t> County: Name of county in the United States</a:t>
            </a:r>
          </a:p>
          <a:p>
            <a:pPr>
              <a:buFont typeface="Arial,Sans-Serif" panose="020B0604020202020204" pitchFamily="34" charset="0"/>
            </a:pPr>
            <a:r>
              <a:rPr lang="en-US" sz="1400">
                <a:latin typeface="Times New Roman"/>
                <a:cs typeface="Times New Roman"/>
              </a:rPr>
              <a:t>State: Name of states in the United States</a:t>
            </a:r>
          </a:p>
          <a:p>
            <a:pPr>
              <a:buFont typeface="Arial,Sans-Serif" panose="020B0604020202020204" pitchFamily="34" charset="0"/>
            </a:pPr>
            <a:r>
              <a:rPr lang="en-US" sz="1400">
                <a:latin typeface="Times New Roman"/>
                <a:cs typeface="Times New Roman"/>
              </a:rPr>
              <a:t>Health Risk Category (</a:t>
            </a:r>
            <a:r>
              <a:rPr lang="en-US" sz="1400" err="1">
                <a:latin typeface="Times New Roman"/>
                <a:cs typeface="Times New Roman"/>
              </a:rPr>
              <a:t>Risk_Cat</a:t>
            </a:r>
            <a:r>
              <a:rPr lang="en-US" sz="1400">
                <a:latin typeface="Times New Roman"/>
                <a:cs typeface="Times New Roman"/>
              </a:rPr>
              <a:t>): Classifies counties into different risk categories (e.g., "Above Average", "High") based on their health risk index.</a:t>
            </a:r>
          </a:p>
          <a:p>
            <a:endParaRPr lang="en-US" sz="3200"/>
          </a:p>
        </p:txBody>
      </p:sp>
    </p:spTree>
    <p:extLst>
      <p:ext uri="{BB962C8B-B14F-4D97-AF65-F5344CB8AC3E}">
        <p14:creationId xmlns:p14="http://schemas.microsoft.com/office/powerpoint/2010/main" val="3732603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C5138B57-9381-52DD-0243-8EED5D4F9EFE}"/>
              </a:ext>
            </a:extLst>
          </p:cNvPr>
          <p:cNvGraphicFramePr>
            <a:graphicFrameLocks noGrp="1"/>
          </p:cNvGraphicFramePr>
          <p:nvPr>
            <p:ph idx="1"/>
            <p:extLst>
              <p:ext uri="{D42A27DB-BD31-4B8C-83A1-F6EECF244321}">
                <p14:modId xmlns:p14="http://schemas.microsoft.com/office/powerpoint/2010/main" val="2026766885"/>
              </p:ext>
            </p:extLst>
          </p:nvPr>
        </p:nvGraphicFramePr>
        <p:xfrm>
          <a:off x="838200" y="1626333"/>
          <a:ext cx="10515594" cy="3820497"/>
        </p:xfrm>
        <a:graphic>
          <a:graphicData uri="http://schemas.openxmlformats.org/drawingml/2006/table">
            <a:tbl>
              <a:tblPr firstRow="1" bandRow="1">
                <a:tableStyleId>{5C22544A-7EE6-4342-B048-85BDC9FD1C3A}</a:tableStyleId>
              </a:tblPr>
              <a:tblGrid>
                <a:gridCol w="2103119">
                  <a:extLst>
                    <a:ext uri="{9D8B030D-6E8A-4147-A177-3AD203B41FA5}">
                      <a16:colId xmlns:a16="http://schemas.microsoft.com/office/drawing/2014/main" val="3951018511"/>
                    </a:ext>
                  </a:extLst>
                </a:gridCol>
                <a:gridCol w="1899138">
                  <a:extLst>
                    <a:ext uri="{9D8B030D-6E8A-4147-A177-3AD203B41FA5}">
                      <a16:colId xmlns:a16="http://schemas.microsoft.com/office/drawing/2014/main" val="94179850"/>
                    </a:ext>
                  </a:extLst>
                </a:gridCol>
                <a:gridCol w="1758461">
                  <a:extLst>
                    <a:ext uri="{9D8B030D-6E8A-4147-A177-3AD203B41FA5}">
                      <a16:colId xmlns:a16="http://schemas.microsoft.com/office/drawing/2014/main" val="3396613856"/>
                    </a:ext>
                  </a:extLst>
                </a:gridCol>
                <a:gridCol w="1922584">
                  <a:extLst>
                    <a:ext uri="{9D8B030D-6E8A-4147-A177-3AD203B41FA5}">
                      <a16:colId xmlns:a16="http://schemas.microsoft.com/office/drawing/2014/main" val="3930761999"/>
                    </a:ext>
                  </a:extLst>
                </a:gridCol>
                <a:gridCol w="2832292">
                  <a:extLst>
                    <a:ext uri="{9D8B030D-6E8A-4147-A177-3AD203B41FA5}">
                      <a16:colId xmlns:a16="http://schemas.microsoft.com/office/drawing/2014/main" val="1138002831"/>
                    </a:ext>
                  </a:extLst>
                </a:gridCol>
              </a:tblGrid>
              <a:tr h="877259">
                <a:tc rowSpan="2">
                  <a:txBody>
                    <a:bodyPr/>
                    <a:lstStyle/>
                    <a:p>
                      <a:endParaRPr lang="en-US" b="0" i="0" dirty="0">
                        <a:latin typeface="Times New Roman" panose="02020603050405020304" pitchFamily="18" charset="0"/>
                        <a:cs typeface="Times New Roman" panose="02020603050405020304" pitchFamily="18" charset="0"/>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2">
                        <a:lumMod val="10000"/>
                        <a:lumOff val="90000"/>
                      </a:schemeClr>
                    </a:solidFill>
                  </a:tcPr>
                </a:tc>
                <a:tc gridSpan="2">
                  <a:txBody>
                    <a:bodyPr/>
                    <a:lstStyle/>
                    <a:p>
                      <a:pPr algn="ctr"/>
                      <a:endParaRPr lang="en-US" b="0" i="0" dirty="0">
                        <a:solidFill>
                          <a:schemeClr val="tx1"/>
                        </a:solidFill>
                        <a:latin typeface="Times New Roman" panose="02020603050405020304" pitchFamily="18" charset="0"/>
                        <a:cs typeface="Times New Roman" panose="02020603050405020304" pitchFamily="18" charset="0"/>
                      </a:endParaRPr>
                    </a:p>
                    <a:p>
                      <a:pPr lvl="0" algn="ctr">
                        <a:buNone/>
                      </a:pPr>
                      <a:r>
                        <a:rPr lang="en-US" b="1" dirty="0">
                          <a:solidFill>
                            <a:schemeClr val="tx1"/>
                          </a:solidFill>
                          <a:latin typeface="Times New Roman" panose="02020603050405020304" pitchFamily="18" charset="0"/>
                          <a:cs typeface="Times New Roman" panose="02020603050405020304" pitchFamily="18" charset="0"/>
                        </a:rPr>
                        <a:t>CATEGORICAL</a:t>
                      </a:r>
                    </a:p>
                  </a:txBody>
                  <a:tcPr>
                    <a:lnL w="12700">
                      <a:solidFill>
                        <a:schemeClr val="tx1"/>
                      </a:solidFill>
                    </a:lnL>
                    <a:lnR w="12700">
                      <a:solidFill>
                        <a:schemeClr val="tx1"/>
                      </a:solidFill>
                    </a:lnR>
                    <a:lnT w="12700">
                      <a:solidFill>
                        <a:schemeClr val="tx1"/>
                      </a:solidFill>
                    </a:lnT>
                    <a:lnB w="12700">
                      <a:solidFill>
                        <a:schemeClr val="tx1"/>
                      </a:solidFill>
                    </a:lnB>
                    <a:solidFill>
                      <a:schemeClr val="tx2">
                        <a:lumMod val="10000"/>
                        <a:lumOff val="90000"/>
                      </a:schemeClr>
                    </a:solidFill>
                  </a:tcPr>
                </a:tc>
                <a:tc hMerge="1">
                  <a:txBody>
                    <a:bodyPr/>
                    <a:lstStyle/>
                    <a:p>
                      <a:endParaRPr lang="en-US"/>
                    </a:p>
                  </a:txBody>
                  <a:tcPr/>
                </a:tc>
                <a:tc gridSpan="2">
                  <a:txBody>
                    <a:bodyPr/>
                    <a:lstStyle/>
                    <a:p>
                      <a:pPr algn="ctr"/>
                      <a:endParaRPr lang="en-US" b="0" i="0" dirty="0">
                        <a:solidFill>
                          <a:schemeClr val="tx1"/>
                        </a:solidFill>
                        <a:latin typeface="Times New Roman" panose="02020603050405020304" pitchFamily="18" charset="0"/>
                        <a:cs typeface="Times New Roman" panose="02020603050405020304" pitchFamily="18" charset="0"/>
                      </a:endParaRPr>
                    </a:p>
                    <a:p>
                      <a:pPr lvl="0" algn="ctr">
                        <a:buNone/>
                      </a:pPr>
                      <a:r>
                        <a:rPr lang="en-US" b="1" dirty="0">
                          <a:solidFill>
                            <a:schemeClr val="tx1"/>
                          </a:solidFill>
                          <a:latin typeface="Times New Roman" panose="02020603050405020304" pitchFamily="18" charset="0"/>
                          <a:cs typeface="Times New Roman" panose="02020603050405020304" pitchFamily="18" charset="0"/>
                        </a:rPr>
                        <a:t>QUANTITATIVE</a:t>
                      </a:r>
                    </a:p>
                  </a:txBody>
                  <a:tcPr>
                    <a:lnL w="12700">
                      <a:solidFill>
                        <a:schemeClr val="tx1"/>
                      </a:solidFill>
                    </a:lnL>
                    <a:lnR w="12700">
                      <a:solidFill>
                        <a:schemeClr val="tx1"/>
                      </a:solidFill>
                    </a:lnR>
                    <a:lnT w="12700">
                      <a:solidFill>
                        <a:schemeClr val="tx1"/>
                      </a:solidFill>
                    </a:lnT>
                    <a:lnB w="12700">
                      <a:solidFill>
                        <a:schemeClr val="tx1"/>
                      </a:solidFill>
                    </a:lnB>
                    <a:solidFill>
                      <a:schemeClr val="tx2">
                        <a:lumMod val="10000"/>
                        <a:lumOff val="90000"/>
                      </a:schemeClr>
                    </a:solidFill>
                  </a:tcPr>
                </a:tc>
                <a:tc hMerge="1">
                  <a:txBody>
                    <a:bodyPr/>
                    <a:lstStyle/>
                    <a:p>
                      <a:endParaRPr lang="en-US"/>
                    </a:p>
                  </a:txBody>
                  <a:tcPr/>
                </a:tc>
                <a:extLst>
                  <a:ext uri="{0D108BD9-81ED-4DB2-BD59-A6C34878D82A}">
                    <a16:rowId xmlns:a16="http://schemas.microsoft.com/office/drawing/2014/main" val="3621854058"/>
                  </a:ext>
                </a:extLst>
              </a:tr>
              <a:tr h="877259">
                <a:tc vMerge="1">
                  <a:txBody>
                    <a:bodyPr/>
                    <a:lstStyle/>
                    <a:p>
                      <a:endParaRPr lang="en-US"/>
                    </a:p>
                  </a:txBody>
                  <a:tcPr/>
                </a:tc>
                <a:tc>
                  <a:txBody>
                    <a:bodyPr/>
                    <a:lstStyle/>
                    <a:p>
                      <a:r>
                        <a:rPr lang="en-US" b="0" i="0" dirty="0">
                          <a:solidFill>
                            <a:schemeClr val="tx1"/>
                          </a:solidFill>
                          <a:latin typeface="Times New Roman" panose="02020603050405020304" pitchFamily="18" charset="0"/>
                          <a:cs typeface="Times New Roman" panose="02020603050405020304" pitchFamily="18" charset="0"/>
                        </a:rPr>
                        <a:t>NOMINAL</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r>
                        <a:rPr lang="en-US" b="0" i="0" dirty="0">
                          <a:solidFill>
                            <a:schemeClr val="tx1"/>
                          </a:solidFill>
                          <a:latin typeface="Times New Roman" panose="02020603050405020304" pitchFamily="18" charset="0"/>
                          <a:cs typeface="Times New Roman" panose="02020603050405020304" pitchFamily="18" charset="0"/>
                        </a:rPr>
                        <a:t>ORDINAL</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r>
                        <a:rPr lang="en-US" b="0" i="0" dirty="0">
                          <a:solidFill>
                            <a:schemeClr val="tx1"/>
                          </a:solidFill>
                          <a:latin typeface="Times New Roman" panose="02020603050405020304" pitchFamily="18" charset="0"/>
                          <a:cs typeface="Times New Roman" panose="02020603050405020304" pitchFamily="18" charset="0"/>
                        </a:rPr>
                        <a:t>DISCRETE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r>
                        <a:rPr lang="en-US" b="0" i="0" dirty="0">
                          <a:solidFill>
                            <a:schemeClr val="tx1"/>
                          </a:solidFill>
                          <a:latin typeface="Times New Roman" panose="02020603050405020304" pitchFamily="18" charset="0"/>
                          <a:cs typeface="Times New Roman" panose="02020603050405020304" pitchFamily="18" charset="0"/>
                        </a:rPr>
                        <a:t>CONTINUOUS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extLst>
                  <a:ext uri="{0D108BD9-81ED-4DB2-BD59-A6C34878D82A}">
                    <a16:rowId xmlns:a16="http://schemas.microsoft.com/office/drawing/2014/main" val="1141362174"/>
                  </a:ext>
                </a:extLst>
              </a:tr>
              <a:tr h="877259">
                <a:tc>
                  <a:txBody>
                    <a:bodyPr/>
                    <a:lstStyle/>
                    <a:p>
                      <a:r>
                        <a:rPr lang="en-US" b="1" i="0" dirty="0">
                          <a:solidFill>
                            <a:schemeClr val="tx1"/>
                          </a:solidFill>
                          <a:latin typeface="Times New Roman" panose="02020603050405020304" pitchFamily="18" charset="0"/>
                          <a:cs typeface="Times New Roman" panose="02020603050405020304" pitchFamily="18" charset="0"/>
                        </a:rPr>
                        <a:t>INDEPENDENT VARIABLES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r>
                        <a:rPr lang="en-US" b="0" i="0" dirty="0">
                          <a:latin typeface="Times New Roman" panose="02020603050405020304" pitchFamily="18" charset="0"/>
                          <a:cs typeface="Times New Roman" panose="02020603050405020304" pitchFamily="18" charset="0"/>
                        </a:rPr>
                        <a:t>County, State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r>
                        <a:rPr lang="en-US" b="0" i="0" dirty="0">
                          <a:latin typeface="Times New Roman" panose="02020603050405020304" pitchFamily="18" charset="0"/>
                          <a:cs typeface="Times New Roman" panose="02020603050405020304" pitchFamily="18" charset="0"/>
                        </a:rPr>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r>
                        <a:rPr lang="en-US" b="0" i="0" dirty="0">
                          <a:latin typeface="Times New Roman" panose="02020603050405020304" pitchFamily="18" charset="0"/>
                          <a:cs typeface="Times New Roman" panose="02020603050405020304" pitchFamily="18" charset="0"/>
                        </a:rPr>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r>
                        <a:rPr lang="en-US" b="0" i="0" dirty="0">
                          <a:latin typeface="Times New Roman" panose="02020603050405020304" pitchFamily="18" charset="0"/>
                          <a:cs typeface="Times New Roman" panose="02020603050405020304" pitchFamily="18" charset="0"/>
                        </a:rPr>
                        <a:t>Poverty rate, Demographic breakdown of Race and Gender, Health Risk Index, </a:t>
                      </a:r>
                      <a:r>
                        <a:rPr lang="en-US" sz="1800" b="0" i="0" u="none" strike="noStrike" noProof="0" dirty="0">
                          <a:latin typeface="Times New Roman" panose="02020603050405020304" pitchFamily="18" charset="0"/>
                          <a:cs typeface="Times New Roman" panose="02020603050405020304" pitchFamily="18" charset="0"/>
                        </a:rPr>
                        <a:t>COVID-19 Cases</a:t>
                      </a:r>
                      <a:endParaRPr lang="en-US" dirty="0">
                        <a:latin typeface="Times New Roman" panose="02020603050405020304" pitchFamily="18" charset="0"/>
                        <a:cs typeface="Times New Roman" panose="02020603050405020304" pitchFamily="18" charset="0"/>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extLst>
                  <a:ext uri="{0D108BD9-81ED-4DB2-BD59-A6C34878D82A}">
                    <a16:rowId xmlns:a16="http://schemas.microsoft.com/office/drawing/2014/main" val="1578675989"/>
                  </a:ext>
                </a:extLst>
              </a:tr>
              <a:tr h="877259">
                <a:tc>
                  <a:txBody>
                    <a:bodyPr/>
                    <a:lstStyle/>
                    <a:p>
                      <a:r>
                        <a:rPr lang="en-US" b="1" i="0" dirty="0">
                          <a:solidFill>
                            <a:schemeClr val="tx1"/>
                          </a:solidFill>
                          <a:latin typeface="Times New Roman" panose="02020603050405020304" pitchFamily="18" charset="0"/>
                          <a:cs typeface="Times New Roman" panose="02020603050405020304" pitchFamily="18" charset="0"/>
                        </a:rPr>
                        <a:t>DEPENDENT VARIABLES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r>
                        <a:rPr lang="en-US" b="0" i="0" dirty="0">
                          <a:latin typeface="Times New Roman" panose="02020603050405020304" pitchFamily="18" charset="0"/>
                          <a:cs typeface="Times New Roman" panose="02020603050405020304" pitchFamily="18" charset="0"/>
                        </a:rPr>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r>
                        <a:rPr lang="en-US" b="0" i="0" dirty="0">
                          <a:latin typeface="Times New Roman" panose="02020603050405020304" pitchFamily="18" charset="0"/>
                          <a:cs typeface="Times New Roman" panose="02020603050405020304" pitchFamily="18" charset="0"/>
                        </a:rPr>
                        <a:t>Health Risk Category</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r>
                        <a:rPr lang="en-US" b="0" i="0" dirty="0">
                          <a:latin typeface="Times New Roman" panose="02020603050405020304" pitchFamily="18" charset="0"/>
                          <a:cs typeface="Times New Roman" panose="02020603050405020304" pitchFamily="18" charset="0"/>
                        </a:rPr>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tc>
                  <a:txBody>
                    <a:bodyPr/>
                    <a:lstStyle/>
                    <a:p>
                      <a:pPr lvl="0">
                        <a:buNone/>
                      </a:pPr>
                      <a:r>
                        <a:rPr lang="en-US" b="0" i="0" dirty="0">
                          <a:latin typeface="Times New Roman" panose="02020603050405020304" pitchFamily="18" charset="0"/>
                          <a:cs typeface="Times New Roman" panose="02020603050405020304" pitchFamily="18" charset="0"/>
                        </a:rPr>
                        <a:t>COVID-19 Deaths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95000"/>
                      </a:schemeClr>
                    </a:solidFill>
                  </a:tcPr>
                </a:tc>
                <a:extLst>
                  <a:ext uri="{0D108BD9-81ED-4DB2-BD59-A6C34878D82A}">
                    <a16:rowId xmlns:a16="http://schemas.microsoft.com/office/drawing/2014/main" val="72575412"/>
                  </a:ext>
                </a:extLst>
              </a:tr>
            </a:tbl>
          </a:graphicData>
        </a:graphic>
      </p:graphicFrame>
      <p:sp>
        <p:nvSpPr>
          <p:cNvPr id="3" name="Title 1">
            <a:extLst>
              <a:ext uri="{FF2B5EF4-FFF2-40B4-BE49-F238E27FC236}">
                <a16:creationId xmlns:a16="http://schemas.microsoft.com/office/drawing/2014/main" id="{082A8684-C839-561F-A6E6-52DA8CE63C67}"/>
              </a:ext>
            </a:extLst>
          </p:cNvPr>
          <p:cNvSpPr>
            <a:spLocks noGrp="1"/>
          </p:cNvSpPr>
          <p:nvPr>
            <p:ph type="title"/>
          </p:nvPr>
        </p:nvSpPr>
        <p:spPr>
          <a:xfrm>
            <a:off x="597460" y="536117"/>
            <a:ext cx="6349749" cy="711929"/>
          </a:xfrm>
        </p:spPr>
        <p:txBody>
          <a:bodyPr anchor="ctr">
            <a:noAutofit/>
          </a:bodyPr>
          <a:lstStyle/>
          <a:p>
            <a:pPr algn="ctr"/>
            <a:r>
              <a:rPr lang="en-US" sz="3600" b="1" dirty="0">
                <a:ea typeface="+mj-lt"/>
                <a:cs typeface="Times New Roman" panose="02020603050405020304" pitchFamily="18" charset="0"/>
              </a:rPr>
              <a:t>DATASET DESCRIPTION</a:t>
            </a:r>
            <a:endParaRPr lang="en-US" sz="3600" b="1" dirty="0"/>
          </a:p>
        </p:txBody>
      </p:sp>
    </p:spTree>
    <p:extLst>
      <p:ext uri="{BB962C8B-B14F-4D97-AF65-F5344CB8AC3E}">
        <p14:creationId xmlns:p14="http://schemas.microsoft.com/office/powerpoint/2010/main" val="3853707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0EB919-C6B6-226A-1976-992B4307851D}"/>
              </a:ext>
            </a:extLst>
          </p:cNvPr>
          <p:cNvPicPr>
            <a:picLocks noChangeAspect="1"/>
          </p:cNvPicPr>
          <p:nvPr/>
        </p:nvPicPr>
        <p:blipFill>
          <a:blip r:embed="rId2"/>
          <a:stretch>
            <a:fillRect/>
          </a:stretch>
        </p:blipFill>
        <p:spPr>
          <a:xfrm>
            <a:off x="607979" y="395364"/>
            <a:ext cx="10640977" cy="5645335"/>
          </a:xfrm>
          <a:prstGeom prst="rect">
            <a:avLst/>
          </a:prstGeom>
        </p:spPr>
      </p:pic>
      <p:sp>
        <p:nvSpPr>
          <p:cNvPr id="6" name="Content Placeholder 9">
            <a:extLst>
              <a:ext uri="{FF2B5EF4-FFF2-40B4-BE49-F238E27FC236}">
                <a16:creationId xmlns:a16="http://schemas.microsoft.com/office/drawing/2014/main" id="{ECD78932-6B2F-948F-46B0-50583DC39D7C}"/>
              </a:ext>
            </a:extLst>
          </p:cNvPr>
          <p:cNvSpPr txBox="1">
            <a:spLocks/>
          </p:cNvSpPr>
          <p:nvPr/>
        </p:nvSpPr>
        <p:spPr>
          <a:xfrm>
            <a:off x="605817" y="6040943"/>
            <a:ext cx="10645302" cy="5683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rPr>
              <a:t>The structure of our dataset</a:t>
            </a:r>
          </a:p>
        </p:txBody>
      </p:sp>
    </p:spTree>
    <p:extLst>
      <p:ext uri="{BB962C8B-B14F-4D97-AF65-F5344CB8AC3E}">
        <p14:creationId xmlns:p14="http://schemas.microsoft.com/office/powerpoint/2010/main" val="945784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9B164F-DE4E-4011-170E-97F336C4836A}"/>
              </a:ext>
            </a:extLst>
          </p:cNvPr>
          <p:cNvPicPr>
            <a:picLocks noChangeAspect="1"/>
          </p:cNvPicPr>
          <p:nvPr/>
        </p:nvPicPr>
        <p:blipFill>
          <a:blip r:embed="rId2"/>
          <a:stretch>
            <a:fillRect/>
          </a:stretch>
        </p:blipFill>
        <p:spPr>
          <a:xfrm>
            <a:off x="2227905" y="1064140"/>
            <a:ext cx="7106595" cy="1110703"/>
          </a:xfrm>
          <a:prstGeom prst="rect">
            <a:avLst/>
          </a:prstGeom>
        </p:spPr>
      </p:pic>
      <p:pic>
        <p:nvPicPr>
          <p:cNvPr id="8" name="Picture 7">
            <a:extLst>
              <a:ext uri="{FF2B5EF4-FFF2-40B4-BE49-F238E27FC236}">
                <a16:creationId xmlns:a16="http://schemas.microsoft.com/office/drawing/2014/main" id="{8569BA67-15C1-DFA2-45E2-09D6FE8C470B}"/>
              </a:ext>
            </a:extLst>
          </p:cNvPr>
          <p:cNvPicPr>
            <a:picLocks noChangeAspect="1"/>
          </p:cNvPicPr>
          <p:nvPr/>
        </p:nvPicPr>
        <p:blipFill>
          <a:blip r:embed="rId3"/>
          <a:stretch>
            <a:fillRect/>
          </a:stretch>
        </p:blipFill>
        <p:spPr>
          <a:xfrm>
            <a:off x="2307616" y="3651428"/>
            <a:ext cx="7122809" cy="1339324"/>
          </a:xfrm>
          <a:prstGeom prst="rect">
            <a:avLst/>
          </a:prstGeom>
        </p:spPr>
      </p:pic>
      <p:sp>
        <p:nvSpPr>
          <p:cNvPr id="10" name="Content Placeholder 9">
            <a:extLst>
              <a:ext uri="{FF2B5EF4-FFF2-40B4-BE49-F238E27FC236}">
                <a16:creationId xmlns:a16="http://schemas.microsoft.com/office/drawing/2014/main" id="{95518038-C03E-83B5-DABE-6746C6EA5C59}"/>
              </a:ext>
            </a:extLst>
          </p:cNvPr>
          <p:cNvSpPr>
            <a:spLocks noGrp="1"/>
          </p:cNvSpPr>
          <p:nvPr>
            <p:ph idx="1"/>
          </p:nvPr>
        </p:nvSpPr>
        <p:spPr>
          <a:xfrm>
            <a:off x="1184072" y="5376220"/>
            <a:ext cx="10337260" cy="568362"/>
          </a:xfrm>
        </p:spPr>
        <p:txBody>
          <a:bodyPr vert="horz" lIns="91440" tIns="45720" rIns="91440" bIns="45720" rtlCol="0" anchor="t">
            <a:normAutofit/>
          </a:bodyPr>
          <a:lstStyle/>
          <a:p>
            <a:pPr marL="0" indent="0">
              <a:buNone/>
            </a:pPr>
            <a:r>
              <a:rPr lang="en-US" sz="2400" dirty="0"/>
              <a:t>We identified the unique values of each category in the </a:t>
            </a:r>
            <a:r>
              <a:rPr lang="en-US" sz="2400" dirty="0" err="1"/>
              <a:t>Risk_Cat</a:t>
            </a:r>
            <a:r>
              <a:rPr lang="en-US" sz="2400" dirty="0"/>
              <a:t> variable.</a:t>
            </a:r>
            <a:endParaRPr lang="en-US" sz="2400" dirty="0">
              <a:ea typeface="+mn-lt"/>
              <a:cs typeface="Times New Roman" panose="02020603050405020304" pitchFamily="18" charset="0"/>
            </a:endParaRPr>
          </a:p>
        </p:txBody>
      </p:sp>
      <p:sp>
        <p:nvSpPr>
          <p:cNvPr id="3" name="Content Placeholder 9">
            <a:extLst>
              <a:ext uri="{FF2B5EF4-FFF2-40B4-BE49-F238E27FC236}">
                <a16:creationId xmlns:a16="http://schemas.microsoft.com/office/drawing/2014/main" id="{A33453BA-EC3C-7731-5C78-C602DDCCE104}"/>
              </a:ext>
            </a:extLst>
          </p:cNvPr>
          <p:cNvSpPr txBox="1">
            <a:spLocks/>
          </p:cNvSpPr>
          <p:nvPr/>
        </p:nvSpPr>
        <p:spPr>
          <a:xfrm>
            <a:off x="1185153" y="2669768"/>
            <a:ext cx="10337260" cy="64942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imes New Roman" panose="02020603050405020304" pitchFamily="18" charset="0"/>
              </a:rPr>
              <a:t>We identified null values using </a:t>
            </a:r>
            <a:r>
              <a:rPr lang="en-US" sz="2400" dirty="0" err="1">
                <a:latin typeface="Times New Roman" panose="02020603050405020304" pitchFamily="18" charset="0"/>
                <a:ea typeface="+mn-lt"/>
                <a:cs typeface="Times New Roman" panose="02020603050405020304" pitchFamily="18" charset="0"/>
              </a:rPr>
              <a:t>colSums</a:t>
            </a:r>
            <a:r>
              <a:rPr lang="en-US" sz="2400" dirty="0">
                <a:latin typeface="Times New Roman" panose="02020603050405020304" pitchFamily="18" charset="0"/>
                <a:ea typeface="+mn-lt"/>
                <a:cs typeface="Times New Roman" panose="02020603050405020304" pitchFamily="18" charset="0"/>
              </a:rPr>
              <a:t>(</a:t>
            </a:r>
            <a:r>
              <a:rPr lang="en-US" sz="2400" dirty="0" err="1">
                <a:latin typeface="Times New Roman" panose="02020603050405020304" pitchFamily="18" charset="0"/>
                <a:ea typeface="+mn-lt"/>
                <a:cs typeface="Times New Roman" panose="02020603050405020304" pitchFamily="18" charset="0"/>
              </a:rPr>
              <a:t>is.na</a:t>
            </a:r>
            <a:r>
              <a:rPr lang="en-US" sz="2400" dirty="0">
                <a:latin typeface="Times New Roman" panose="02020603050405020304" pitchFamily="18" charset="0"/>
                <a:ea typeface="+mn-lt"/>
                <a:cs typeface="Times New Roman" panose="02020603050405020304" pitchFamily="18" charset="0"/>
              </a:rPr>
              <a:t>(data)) and found no null values for each variable. </a:t>
            </a:r>
          </a:p>
        </p:txBody>
      </p:sp>
      <p:sp>
        <p:nvSpPr>
          <p:cNvPr id="4" name="Title 1">
            <a:extLst>
              <a:ext uri="{FF2B5EF4-FFF2-40B4-BE49-F238E27FC236}">
                <a16:creationId xmlns:a16="http://schemas.microsoft.com/office/drawing/2014/main" id="{FC905B50-2753-F4BC-1FA8-DE87EB6895E0}"/>
              </a:ext>
            </a:extLst>
          </p:cNvPr>
          <p:cNvSpPr>
            <a:spLocks noGrp="1"/>
          </p:cNvSpPr>
          <p:nvPr>
            <p:ph type="title"/>
          </p:nvPr>
        </p:nvSpPr>
        <p:spPr>
          <a:xfrm>
            <a:off x="867674" y="265904"/>
            <a:ext cx="5878814" cy="711929"/>
          </a:xfrm>
        </p:spPr>
        <p:txBody>
          <a:bodyPr anchor="ctr">
            <a:noAutofit/>
          </a:bodyPr>
          <a:lstStyle/>
          <a:p>
            <a:pPr algn="ctr"/>
            <a:r>
              <a:rPr lang="en-US" sz="3600" b="1" dirty="0">
                <a:ea typeface="+mj-lt"/>
                <a:cs typeface="Times New Roman" panose="02020603050405020304" pitchFamily="18" charset="0"/>
              </a:rPr>
              <a:t>DATASET DESCRIPTION</a:t>
            </a:r>
            <a:endParaRPr lang="en-US" sz="3600" b="1" dirty="0"/>
          </a:p>
        </p:txBody>
      </p:sp>
    </p:spTree>
    <p:extLst>
      <p:ext uri="{BB962C8B-B14F-4D97-AF65-F5344CB8AC3E}">
        <p14:creationId xmlns:p14="http://schemas.microsoft.com/office/powerpoint/2010/main" val="125760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E4B722A-45D0-4A41-31E4-8231F782C3BC}"/>
              </a:ext>
            </a:extLst>
          </p:cNvPr>
          <p:cNvPicPr>
            <a:picLocks noGrp="1" noChangeAspect="1"/>
          </p:cNvPicPr>
          <p:nvPr>
            <p:ph idx="1"/>
          </p:nvPr>
        </p:nvPicPr>
        <p:blipFill>
          <a:blip r:embed="rId2"/>
          <a:stretch>
            <a:fillRect/>
          </a:stretch>
        </p:blipFill>
        <p:spPr>
          <a:xfrm>
            <a:off x="1723958" y="1088427"/>
            <a:ext cx="8073956" cy="4090971"/>
          </a:xfrm>
        </p:spPr>
      </p:pic>
      <p:sp>
        <p:nvSpPr>
          <p:cNvPr id="6" name="Content Placeholder 9">
            <a:extLst>
              <a:ext uri="{FF2B5EF4-FFF2-40B4-BE49-F238E27FC236}">
                <a16:creationId xmlns:a16="http://schemas.microsoft.com/office/drawing/2014/main" id="{42E6C19E-256C-EE8E-C2B4-8A4CB12C0FE5}"/>
              </a:ext>
            </a:extLst>
          </p:cNvPr>
          <p:cNvSpPr txBox="1">
            <a:spLocks/>
          </p:cNvSpPr>
          <p:nvPr/>
        </p:nvSpPr>
        <p:spPr>
          <a:xfrm>
            <a:off x="1184072" y="5376220"/>
            <a:ext cx="10337260" cy="5683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rPr>
              <a:t>We dropped the first 3 columns – as they were not related to our research question</a:t>
            </a:r>
            <a:endParaRPr lang="en-US" sz="2400" dirty="0">
              <a:latin typeface="Times New Roman" panose="02020603050405020304" pitchFamily="18" charset="0"/>
              <a:ea typeface="+mn-lt"/>
              <a:cs typeface="Times New Roman" panose="02020603050405020304" pitchFamily="18" charset="0"/>
            </a:endParaRPr>
          </a:p>
        </p:txBody>
      </p:sp>
      <p:sp>
        <p:nvSpPr>
          <p:cNvPr id="5" name="Title 1">
            <a:extLst>
              <a:ext uri="{FF2B5EF4-FFF2-40B4-BE49-F238E27FC236}">
                <a16:creationId xmlns:a16="http://schemas.microsoft.com/office/drawing/2014/main" id="{022E12DF-FEF2-2B82-785E-3FD1B3D0F723}"/>
              </a:ext>
            </a:extLst>
          </p:cNvPr>
          <p:cNvSpPr>
            <a:spLocks noGrp="1"/>
          </p:cNvSpPr>
          <p:nvPr>
            <p:ph type="title"/>
          </p:nvPr>
        </p:nvSpPr>
        <p:spPr>
          <a:xfrm>
            <a:off x="856864" y="373989"/>
            <a:ext cx="5911925" cy="711929"/>
          </a:xfrm>
        </p:spPr>
        <p:txBody>
          <a:bodyPr anchor="ctr">
            <a:noAutofit/>
          </a:bodyPr>
          <a:lstStyle/>
          <a:p>
            <a:pPr algn="ctr"/>
            <a:r>
              <a:rPr lang="en-US" sz="3600" b="1" dirty="0">
                <a:ea typeface="+mj-lt"/>
                <a:cs typeface="Times New Roman" panose="02020603050405020304" pitchFamily="18" charset="0"/>
              </a:rPr>
              <a:t>DATASET DESCRIPTION</a:t>
            </a:r>
            <a:endParaRPr lang="en-US" sz="3600" b="1" dirty="0"/>
          </a:p>
        </p:txBody>
      </p:sp>
    </p:spTree>
    <p:extLst>
      <p:ext uri="{BB962C8B-B14F-4D97-AF65-F5344CB8AC3E}">
        <p14:creationId xmlns:p14="http://schemas.microsoft.com/office/powerpoint/2010/main" val="17531968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2934</Words>
  <Application>Microsoft Macintosh PowerPoint</Application>
  <PresentationFormat>Widescreen</PresentationFormat>
  <Paragraphs>190</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Arial,Sans-Serif</vt:lpstr>
      <vt:lpstr>Times New Roman</vt:lpstr>
      <vt:lpstr>Office Theme</vt:lpstr>
      <vt:lpstr>Analyzing the Impact of Demographic, Socioeconomic, and Racial Factors on COVID-19 Risk and Outcomes in U.S. Counties</vt:lpstr>
      <vt:lpstr>INTRODUCTION</vt:lpstr>
      <vt:lpstr>INTRODUCTION</vt:lpstr>
      <vt:lpstr>DATASET DESCRIPTION</vt:lpstr>
      <vt:lpstr>PowerPoint Presentation</vt:lpstr>
      <vt:lpstr>DATASET DESCRIPTION</vt:lpstr>
      <vt:lpstr>PowerPoint Presentation</vt:lpstr>
      <vt:lpstr>DATASET DESCRIPTION</vt:lpstr>
      <vt:lpstr>DATASET DESCRIPTION</vt:lpstr>
      <vt:lpstr>DESCRIPTIVE STATISTICS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Population across various states: This chart demonstrates the population distribution across U.S. states, with significant disparities in population size. Texas (TX) has the highest population, followed by Georgia(GA) as an outlier. States like District of Columbia(DC) and Delaware(DE) have relatively smaller populations, reflecting uneven distribution.</vt:lpstr>
      <vt:lpstr>PowerPoint Presentation</vt:lpstr>
      <vt:lpstr>Population vs Poverty Rate: This scatter plot shows a strong positive linear relationship between population and poverty rate. As population increases, the poverty rate rises proportionally, with data points tightly clustered along a straight line. This indicates a very high correlation, suggesting that areas with larger populations tend to have higher poverty rates.</vt:lpstr>
      <vt:lpstr>Racial and gender distribution across states: The following bar charts show the distribution of population of various racial and gender categories across various states</vt:lpstr>
      <vt:lpstr>PowerPoint Presentation</vt:lpstr>
      <vt:lpstr>PowerPoint Presentation</vt:lpstr>
      <vt:lpstr>DISTRIBUTION &amp; NORMALITY</vt:lpstr>
      <vt:lpstr>STATISTICAL ANALYSIS</vt:lpstr>
      <vt:lpstr>PowerPoint Presentation</vt:lpstr>
      <vt:lpstr>STATISTICAL ANALYSIS </vt:lpstr>
      <vt:lpstr>STATISTICAL ANALYSIS </vt:lpstr>
      <vt:lpstr>STATISTICAL ANALYSIS </vt:lpstr>
      <vt:lpstr>PowerPoint Presentation</vt:lpstr>
      <vt:lpstr>BEFORE AND AFTER REMOVING OUTLIERS USING THE IQR METHOD</vt:lpstr>
      <vt:lpstr>LINEAR REGRESSION</vt:lpstr>
      <vt:lpstr>ADDRESSING MULTICOLLINEARITY</vt:lpstr>
      <vt:lpstr>PowerPoint Presentation</vt:lpstr>
      <vt:lpstr>PowerPoint Presentation</vt:lpstr>
      <vt:lpstr>PowerPoint Presentation</vt:lpstr>
      <vt:lpstr>PowerPoint Presentation</vt:lpstr>
      <vt:lpstr>LOGISTIC REGRESSION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 JAHNAVI ADUSUMILLI</dc:creator>
  <cp:lastModifiedBy>SRI JAHNAVI ADUSUMILLI</cp:lastModifiedBy>
  <cp:revision>4</cp:revision>
  <dcterms:created xsi:type="dcterms:W3CDTF">2024-12-11T06:37:54Z</dcterms:created>
  <dcterms:modified xsi:type="dcterms:W3CDTF">2024-12-13T00:31:24Z</dcterms:modified>
</cp:coreProperties>
</file>